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0"/>
  </p:notesMasterIdLst>
  <p:sldIdLst>
    <p:sldId id="257" r:id="rId2"/>
    <p:sldId id="451" r:id="rId3"/>
    <p:sldId id="265" r:id="rId4"/>
    <p:sldId id="461" r:id="rId5"/>
    <p:sldId id="268" r:id="rId6"/>
    <p:sldId id="269" r:id="rId7"/>
    <p:sldId id="270" r:id="rId8"/>
    <p:sldId id="271" r:id="rId9"/>
    <p:sldId id="272" r:id="rId10"/>
    <p:sldId id="275" r:id="rId11"/>
    <p:sldId id="276" r:id="rId12"/>
    <p:sldId id="277" r:id="rId13"/>
    <p:sldId id="452" r:id="rId14"/>
    <p:sldId id="279" r:id="rId15"/>
    <p:sldId id="280" r:id="rId16"/>
    <p:sldId id="281" r:id="rId17"/>
    <p:sldId id="454" r:id="rId18"/>
    <p:sldId id="455" r:id="rId19"/>
    <p:sldId id="458" r:id="rId20"/>
    <p:sldId id="459" r:id="rId21"/>
    <p:sldId id="460" r:id="rId22"/>
    <p:sldId id="464" r:id="rId23"/>
    <p:sldId id="465" r:id="rId24"/>
    <p:sldId id="588" r:id="rId25"/>
    <p:sldId id="478" r:id="rId26"/>
    <p:sldId id="466" r:id="rId27"/>
    <p:sldId id="462" r:id="rId28"/>
    <p:sldId id="481" r:id="rId29"/>
    <p:sldId id="467" r:id="rId30"/>
    <p:sldId id="480" r:id="rId31"/>
    <p:sldId id="470" r:id="rId32"/>
    <p:sldId id="471" r:id="rId33"/>
    <p:sldId id="473" r:id="rId34"/>
    <p:sldId id="474" r:id="rId35"/>
    <p:sldId id="482" r:id="rId36"/>
    <p:sldId id="484" r:id="rId37"/>
    <p:sldId id="483" r:id="rId38"/>
    <p:sldId id="489" r:id="rId39"/>
    <p:sldId id="485" r:id="rId40"/>
    <p:sldId id="486" r:id="rId41"/>
    <p:sldId id="492" r:id="rId42"/>
    <p:sldId id="487" r:id="rId43"/>
    <p:sldId id="491" r:id="rId44"/>
    <p:sldId id="494" r:id="rId45"/>
    <p:sldId id="495" r:id="rId46"/>
    <p:sldId id="589" r:id="rId47"/>
    <p:sldId id="496" r:id="rId48"/>
    <p:sldId id="498" r:id="rId49"/>
    <p:sldId id="499" r:id="rId50"/>
    <p:sldId id="500" r:id="rId51"/>
    <p:sldId id="502" r:id="rId52"/>
    <p:sldId id="490" r:id="rId53"/>
    <p:sldId id="469" r:id="rId54"/>
    <p:sldId id="504" r:id="rId55"/>
    <p:sldId id="505" r:id="rId56"/>
    <p:sldId id="506" r:id="rId57"/>
    <p:sldId id="507" r:id="rId58"/>
    <p:sldId id="508" r:id="rId59"/>
    <p:sldId id="503" r:id="rId60"/>
    <p:sldId id="511" r:id="rId61"/>
    <p:sldId id="510" r:id="rId62"/>
    <p:sldId id="512" r:id="rId63"/>
    <p:sldId id="513" r:id="rId64"/>
    <p:sldId id="514" r:id="rId65"/>
    <p:sldId id="515" r:id="rId66"/>
    <p:sldId id="509" r:id="rId67"/>
    <p:sldId id="526" r:id="rId68"/>
    <p:sldId id="528" r:id="rId69"/>
    <p:sldId id="527" r:id="rId70"/>
    <p:sldId id="529" r:id="rId71"/>
    <p:sldId id="530" r:id="rId72"/>
    <p:sldId id="533" r:id="rId73"/>
    <p:sldId id="531" r:id="rId74"/>
    <p:sldId id="534" r:id="rId75"/>
    <p:sldId id="590" r:id="rId76"/>
    <p:sldId id="536" r:id="rId77"/>
    <p:sldId id="535" r:id="rId78"/>
    <p:sldId id="609" r:id="rId79"/>
    <p:sldId id="538" r:id="rId80"/>
    <p:sldId id="537" r:id="rId81"/>
    <p:sldId id="539" r:id="rId82"/>
    <p:sldId id="540" r:id="rId83"/>
    <p:sldId id="541" r:id="rId84"/>
    <p:sldId id="542" r:id="rId85"/>
    <p:sldId id="543" r:id="rId86"/>
    <p:sldId id="544" r:id="rId87"/>
    <p:sldId id="517" r:id="rId88"/>
    <p:sldId id="546" r:id="rId89"/>
    <p:sldId id="547" r:id="rId90"/>
    <p:sldId id="519" r:id="rId91"/>
    <p:sldId id="520" r:id="rId92"/>
    <p:sldId id="521" r:id="rId93"/>
    <p:sldId id="522" r:id="rId94"/>
    <p:sldId id="523" r:id="rId95"/>
    <p:sldId id="524" r:id="rId96"/>
    <p:sldId id="545" r:id="rId97"/>
    <p:sldId id="548" r:id="rId98"/>
    <p:sldId id="549" r:id="rId99"/>
    <p:sldId id="550" r:id="rId100"/>
    <p:sldId id="552" r:id="rId101"/>
    <p:sldId id="554" r:id="rId102"/>
    <p:sldId id="553" r:id="rId103"/>
    <p:sldId id="555" r:id="rId104"/>
    <p:sldId id="556" r:id="rId105"/>
    <p:sldId id="591" r:id="rId106"/>
    <p:sldId id="592" r:id="rId107"/>
    <p:sldId id="558" r:id="rId108"/>
    <p:sldId id="559" r:id="rId109"/>
    <p:sldId id="560" r:id="rId110"/>
    <p:sldId id="561" r:id="rId111"/>
    <p:sldId id="562" r:id="rId112"/>
    <p:sldId id="563" r:id="rId113"/>
    <p:sldId id="564" r:id="rId114"/>
    <p:sldId id="565" r:id="rId115"/>
    <p:sldId id="566" r:id="rId116"/>
    <p:sldId id="567" r:id="rId117"/>
    <p:sldId id="568" r:id="rId118"/>
    <p:sldId id="569" r:id="rId119"/>
    <p:sldId id="570" r:id="rId120"/>
    <p:sldId id="571" r:id="rId121"/>
    <p:sldId id="572" r:id="rId122"/>
    <p:sldId id="573" r:id="rId123"/>
    <p:sldId id="574" r:id="rId124"/>
    <p:sldId id="575" r:id="rId125"/>
    <p:sldId id="577" r:id="rId126"/>
    <p:sldId id="578" r:id="rId127"/>
    <p:sldId id="579" r:id="rId128"/>
    <p:sldId id="580" r:id="rId129"/>
    <p:sldId id="581" r:id="rId130"/>
    <p:sldId id="516" r:id="rId131"/>
    <p:sldId id="582" r:id="rId132"/>
    <p:sldId id="583" r:id="rId133"/>
    <p:sldId id="584" r:id="rId134"/>
    <p:sldId id="585" r:id="rId135"/>
    <p:sldId id="586" r:id="rId136"/>
    <p:sldId id="593" r:id="rId137"/>
    <p:sldId id="594" r:id="rId138"/>
    <p:sldId id="595" r:id="rId139"/>
    <p:sldId id="599" r:id="rId140"/>
    <p:sldId id="597" r:id="rId141"/>
    <p:sldId id="600" r:id="rId142"/>
    <p:sldId id="601" r:id="rId143"/>
    <p:sldId id="602" r:id="rId144"/>
    <p:sldId id="603" r:id="rId145"/>
    <p:sldId id="604" r:id="rId146"/>
    <p:sldId id="606" r:id="rId147"/>
    <p:sldId id="607" r:id="rId148"/>
    <p:sldId id="608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C4"/>
    <a:srgbClr val="54A218"/>
    <a:srgbClr val="00A39A"/>
    <a:srgbClr val="B930A0"/>
    <a:srgbClr val="70306F"/>
    <a:srgbClr val="FF9799"/>
    <a:srgbClr val="F89290"/>
    <a:srgbClr val="F6A5A7"/>
    <a:srgbClr val="FFD570"/>
    <a:srgbClr val="FF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9"/>
    <p:restoredTop sz="94702"/>
  </p:normalViewPr>
  <p:slideViewPr>
    <p:cSldViewPr snapToGrid="0" snapToObjects="1">
      <p:cViewPr>
        <p:scale>
          <a:sx n="100" d="100"/>
          <a:sy n="100" d="100"/>
        </p:scale>
        <p:origin x="88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*it’s our friendly *neighbor*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2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1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2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7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64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95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88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9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2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80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61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ahead of time, we don’t know what the optimal theta parameters ought to be, we only know what the y values should be. So let’s just keep tweaking the parameters until we minimize the error of our predictions y-hat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79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8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40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4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01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10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2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7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97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1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2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 this!!!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1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5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37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9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2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2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11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7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23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46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1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8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33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9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40.png"/><Relationship Id="rId18" Type="http://schemas.openxmlformats.org/officeDocument/2006/relationships/image" Target="../media/image107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06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19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40.png"/><Relationship Id="rId17" Type="http://schemas.openxmlformats.org/officeDocument/2006/relationships/image" Target="../media/image110.png"/><Relationship Id="rId2" Type="http://schemas.openxmlformats.org/officeDocument/2006/relationships/image" Target="../media/image10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9.png"/><Relationship Id="rId5" Type="http://schemas.openxmlformats.org/officeDocument/2006/relationships/image" Target="../media/image111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40.png"/><Relationship Id="rId17" Type="http://schemas.openxmlformats.org/officeDocument/2006/relationships/image" Target="../media/image110.png"/><Relationship Id="rId2" Type="http://schemas.openxmlformats.org/officeDocument/2006/relationships/image" Target="../media/image10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9.png"/><Relationship Id="rId5" Type="http://schemas.openxmlformats.org/officeDocument/2006/relationships/image" Target="../media/image111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40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3.png"/><Relationship Id="rId2" Type="http://schemas.openxmlformats.org/officeDocument/2006/relationships/image" Target="../media/image106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20.png"/><Relationship Id="rId10" Type="http://schemas.openxmlformats.org/officeDocument/2006/relationships/image" Target="../media/image114.png"/><Relationship Id="rId19" Type="http://schemas.openxmlformats.org/officeDocument/2006/relationships/image" Target="../media/image11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9.png"/><Relationship Id="rId18" Type="http://schemas.openxmlformats.org/officeDocument/2006/relationships/image" Target="../media/image13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3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18" Type="http://schemas.openxmlformats.org/officeDocument/2006/relationships/image" Target="../media/image140.png"/><Relationship Id="rId3" Type="http://schemas.openxmlformats.org/officeDocument/2006/relationships/image" Target="../media/image107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17" Type="http://schemas.openxmlformats.org/officeDocument/2006/relationships/image" Target="../media/image139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3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3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4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32.png"/><Relationship Id="rId2" Type="http://schemas.openxmlformats.org/officeDocument/2006/relationships/image" Target="../media/image109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38.png"/><Relationship Id="rId5" Type="http://schemas.openxmlformats.org/officeDocument/2006/relationships/image" Target="../media/image134.png"/><Relationship Id="rId15" Type="http://schemas.openxmlformats.org/officeDocument/2006/relationships/image" Target="../media/image140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40.png"/><Relationship Id="rId5" Type="http://schemas.openxmlformats.org/officeDocument/2006/relationships/image" Target="../media/image114.png"/><Relationship Id="rId15" Type="http://schemas.openxmlformats.org/officeDocument/2006/relationships/image" Target="../media/image132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1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2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3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4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5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17" Type="http://schemas.openxmlformats.org/officeDocument/2006/relationships/image" Target="../media/image147.png"/><Relationship Id="rId2" Type="http://schemas.openxmlformats.org/officeDocument/2006/relationships/image" Target="../media/image109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5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5.png"/><Relationship Id="rId18" Type="http://schemas.openxmlformats.org/officeDocument/2006/relationships/image" Target="../media/image152.png"/><Relationship Id="rId3" Type="http://schemas.openxmlformats.org/officeDocument/2006/relationships/image" Target="../media/image133.png"/><Relationship Id="rId21" Type="http://schemas.openxmlformats.org/officeDocument/2006/relationships/image" Target="../media/image155.png"/><Relationship Id="rId7" Type="http://schemas.openxmlformats.org/officeDocument/2006/relationships/image" Target="../media/image136.png"/><Relationship Id="rId12" Type="http://schemas.openxmlformats.org/officeDocument/2006/relationships/image" Target="../media/image128.png"/><Relationship Id="rId17" Type="http://schemas.openxmlformats.org/officeDocument/2006/relationships/image" Target="../media/image151.png"/><Relationship Id="rId2" Type="http://schemas.openxmlformats.org/officeDocument/2006/relationships/image" Target="../media/image109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27.png"/><Relationship Id="rId5" Type="http://schemas.openxmlformats.org/officeDocument/2006/relationships/image" Target="../media/image114.png"/><Relationship Id="rId15" Type="http://schemas.openxmlformats.org/officeDocument/2006/relationships/image" Target="../media/image149.png"/><Relationship Id="rId10" Type="http://schemas.openxmlformats.org/officeDocument/2006/relationships/image" Target="../media/image119.png"/><Relationship Id="rId19" Type="http://schemas.openxmlformats.org/officeDocument/2006/relationships/image" Target="../media/image153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4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18" Type="http://schemas.openxmlformats.org/officeDocument/2006/relationships/image" Target="../media/image163.png"/><Relationship Id="rId3" Type="http://schemas.openxmlformats.org/officeDocument/2006/relationships/image" Target="../media/image128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2.png"/><Relationship Id="rId2" Type="http://schemas.openxmlformats.org/officeDocument/2006/relationships/image" Target="../media/image1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45.png"/><Relationship Id="rId9" Type="http://schemas.openxmlformats.org/officeDocument/2006/relationships/image" Target="../media/image113.png"/><Relationship Id="rId14" Type="http://schemas.openxmlformats.org/officeDocument/2006/relationships/image" Target="../media/image16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18" Type="http://schemas.openxmlformats.org/officeDocument/2006/relationships/image" Target="../media/image163.png"/><Relationship Id="rId3" Type="http://schemas.openxmlformats.org/officeDocument/2006/relationships/image" Target="../media/image164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2.png"/><Relationship Id="rId2" Type="http://schemas.openxmlformats.org/officeDocument/2006/relationships/image" Target="../media/image1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45.png"/><Relationship Id="rId9" Type="http://schemas.openxmlformats.org/officeDocument/2006/relationships/image" Target="../media/image113.png"/><Relationship Id="rId14" Type="http://schemas.openxmlformats.org/officeDocument/2006/relationships/image" Target="../media/image16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hyperlink" Target="https://scikit-learn.org/stable/modules/generated/sklearn.linear_model.LogisticRegression.html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trijov.com/sources/demoDataGen.ph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9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5.png"/><Relationship Id="rId5" Type="http://schemas.openxmlformats.org/officeDocument/2006/relationships/image" Target="../media/image12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10.png"/><Relationship Id="rId21" Type="http://schemas.openxmlformats.org/officeDocument/2006/relationships/image" Target="../media/image95.png"/><Relationship Id="rId7" Type="http://schemas.openxmlformats.org/officeDocument/2006/relationships/image" Target="../media/image15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image" Target="../media/image9.png"/><Relationship Id="rId16" Type="http://schemas.openxmlformats.org/officeDocument/2006/relationships/image" Target="../media/image9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5.png"/><Relationship Id="rId5" Type="http://schemas.openxmlformats.org/officeDocument/2006/relationships/image" Target="../media/image12.png"/><Relationship Id="rId15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10.png"/><Relationship Id="rId21" Type="http://schemas.openxmlformats.org/officeDocument/2006/relationships/image" Target="../media/image95.png"/><Relationship Id="rId7" Type="http://schemas.openxmlformats.org/officeDocument/2006/relationships/image" Target="../media/image15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image" Target="../media/image9.png"/><Relationship Id="rId16" Type="http://schemas.openxmlformats.org/officeDocument/2006/relationships/image" Target="../media/image9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5.png"/><Relationship Id="rId5" Type="http://schemas.openxmlformats.org/officeDocument/2006/relationships/image" Target="../media/image12.png"/><Relationship Id="rId15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9.png"/><Relationship Id="rId22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4" y="1335024"/>
            <a:ext cx="6952096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The Roadmap:</a:t>
            </a:r>
            <a:endParaRPr lang="en-US" sz="2400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Protopapas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Mark Glickman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6333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9818" y="2189378"/>
            <a:ext cx="5575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a recap of where we’ve been, where we’re heading, and how it’s all related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2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66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7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13B8C0-883C-CC42-A659-5E063A729A2A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9001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29EA6F4-281D-2B44-AB4C-298742CC3A96}"/>
              </a:ext>
            </a:extLst>
          </p:cNvPr>
          <p:cNvSpPr/>
          <p:nvPr/>
        </p:nvSpPr>
        <p:spPr>
          <a:xfrm>
            <a:off x="3756910" y="711200"/>
            <a:ext cx="7358586" cy="608593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8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9C98960E-50EE-4D4E-8910-16269F667E62}"/>
              </a:ext>
            </a:extLst>
          </p:cNvPr>
          <p:cNvSpPr/>
          <p:nvPr/>
        </p:nvSpPr>
        <p:spPr>
          <a:xfrm>
            <a:off x="3582545" y="4850572"/>
            <a:ext cx="7800983" cy="1816100"/>
          </a:xfrm>
          <a:custGeom>
            <a:avLst/>
            <a:gdLst>
              <a:gd name="connsiteX0" fmla="*/ 267660 w 7354260"/>
              <a:gd name="connsiteY0" fmla="*/ 457200 h 1816100"/>
              <a:gd name="connsiteX1" fmla="*/ 343860 w 7354260"/>
              <a:gd name="connsiteY1" fmla="*/ 317500 h 1816100"/>
              <a:gd name="connsiteX2" fmla="*/ 420060 w 7354260"/>
              <a:gd name="connsiteY2" fmla="*/ 241300 h 1816100"/>
              <a:gd name="connsiteX3" fmla="*/ 458160 w 7354260"/>
              <a:gd name="connsiteY3" fmla="*/ 203200 h 1816100"/>
              <a:gd name="connsiteX4" fmla="*/ 585160 w 7354260"/>
              <a:gd name="connsiteY4" fmla="*/ 266700 h 1816100"/>
              <a:gd name="connsiteX5" fmla="*/ 623260 w 7354260"/>
              <a:gd name="connsiteY5" fmla="*/ 292100 h 1816100"/>
              <a:gd name="connsiteX6" fmla="*/ 661360 w 7354260"/>
              <a:gd name="connsiteY6" fmla="*/ 317500 h 1816100"/>
              <a:gd name="connsiteX7" fmla="*/ 737560 w 7354260"/>
              <a:gd name="connsiteY7" fmla="*/ 342900 h 1816100"/>
              <a:gd name="connsiteX8" fmla="*/ 801060 w 7354260"/>
              <a:gd name="connsiteY8" fmla="*/ 330200 h 1816100"/>
              <a:gd name="connsiteX9" fmla="*/ 877260 w 7354260"/>
              <a:gd name="connsiteY9" fmla="*/ 279400 h 1816100"/>
              <a:gd name="connsiteX10" fmla="*/ 953460 w 7354260"/>
              <a:gd name="connsiteY10" fmla="*/ 228600 h 1816100"/>
              <a:gd name="connsiteX11" fmla="*/ 991560 w 7354260"/>
              <a:gd name="connsiteY11" fmla="*/ 203200 h 1816100"/>
              <a:gd name="connsiteX12" fmla="*/ 1042360 w 7354260"/>
              <a:gd name="connsiteY12" fmla="*/ 177800 h 1816100"/>
              <a:gd name="connsiteX13" fmla="*/ 1080460 w 7354260"/>
              <a:gd name="connsiteY13" fmla="*/ 152400 h 1816100"/>
              <a:gd name="connsiteX14" fmla="*/ 1156660 w 7354260"/>
              <a:gd name="connsiteY14" fmla="*/ 127000 h 1816100"/>
              <a:gd name="connsiteX15" fmla="*/ 1347160 w 7354260"/>
              <a:gd name="connsiteY15" fmla="*/ 165100 h 1816100"/>
              <a:gd name="connsiteX16" fmla="*/ 1423360 w 7354260"/>
              <a:gd name="connsiteY16" fmla="*/ 215900 h 1816100"/>
              <a:gd name="connsiteX17" fmla="*/ 1461460 w 7354260"/>
              <a:gd name="connsiteY17" fmla="*/ 241300 h 1816100"/>
              <a:gd name="connsiteX18" fmla="*/ 1537660 w 7354260"/>
              <a:gd name="connsiteY18" fmla="*/ 304800 h 1816100"/>
              <a:gd name="connsiteX19" fmla="*/ 1664660 w 7354260"/>
              <a:gd name="connsiteY19" fmla="*/ 215900 h 1816100"/>
              <a:gd name="connsiteX20" fmla="*/ 1778960 w 7354260"/>
              <a:gd name="connsiteY20" fmla="*/ 139700 h 1816100"/>
              <a:gd name="connsiteX21" fmla="*/ 1817060 w 7354260"/>
              <a:gd name="connsiteY21" fmla="*/ 114300 h 1816100"/>
              <a:gd name="connsiteX22" fmla="*/ 1893260 w 7354260"/>
              <a:gd name="connsiteY22" fmla="*/ 76200 h 1816100"/>
              <a:gd name="connsiteX23" fmla="*/ 1969460 w 7354260"/>
              <a:gd name="connsiteY23" fmla="*/ 127000 h 1816100"/>
              <a:gd name="connsiteX24" fmla="*/ 1994860 w 7354260"/>
              <a:gd name="connsiteY24" fmla="*/ 165100 h 1816100"/>
              <a:gd name="connsiteX25" fmla="*/ 2071060 w 7354260"/>
              <a:gd name="connsiteY25" fmla="*/ 190500 h 1816100"/>
              <a:gd name="connsiteX26" fmla="*/ 2109160 w 7354260"/>
              <a:gd name="connsiteY26" fmla="*/ 215900 h 1816100"/>
              <a:gd name="connsiteX27" fmla="*/ 2223460 w 7354260"/>
              <a:gd name="connsiteY27" fmla="*/ 241300 h 1816100"/>
              <a:gd name="connsiteX28" fmla="*/ 2363160 w 7354260"/>
              <a:gd name="connsiteY28" fmla="*/ 228600 h 1816100"/>
              <a:gd name="connsiteX29" fmla="*/ 2490160 w 7354260"/>
              <a:gd name="connsiteY29" fmla="*/ 190500 h 1816100"/>
              <a:gd name="connsiteX30" fmla="*/ 2528260 w 7354260"/>
              <a:gd name="connsiteY30" fmla="*/ 177800 h 1816100"/>
              <a:gd name="connsiteX31" fmla="*/ 2566360 w 7354260"/>
              <a:gd name="connsiteY31" fmla="*/ 152400 h 1816100"/>
              <a:gd name="connsiteX32" fmla="*/ 2642560 w 7354260"/>
              <a:gd name="connsiteY32" fmla="*/ 127000 h 1816100"/>
              <a:gd name="connsiteX33" fmla="*/ 2680660 w 7354260"/>
              <a:gd name="connsiteY33" fmla="*/ 114300 h 1816100"/>
              <a:gd name="connsiteX34" fmla="*/ 2731460 w 7354260"/>
              <a:gd name="connsiteY34" fmla="*/ 88900 h 1816100"/>
              <a:gd name="connsiteX35" fmla="*/ 2820360 w 7354260"/>
              <a:gd name="connsiteY35" fmla="*/ 76200 h 1816100"/>
              <a:gd name="connsiteX36" fmla="*/ 2909260 w 7354260"/>
              <a:gd name="connsiteY36" fmla="*/ 101600 h 1816100"/>
              <a:gd name="connsiteX37" fmla="*/ 2934660 w 7354260"/>
              <a:gd name="connsiteY37" fmla="*/ 139700 h 1816100"/>
              <a:gd name="connsiteX38" fmla="*/ 2972760 w 7354260"/>
              <a:gd name="connsiteY38" fmla="*/ 177800 h 1816100"/>
              <a:gd name="connsiteX39" fmla="*/ 3010860 w 7354260"/>
              <a:gd name="connsiteY39" fmla="*/ 190500 h 1816100"/>
              <a:gd name="connsiteX40" fmla="*/ 3048960 w 7354260"/>
              <a:gd name="connsiteY40" fmla="*/ 215900 h 1816100"/>
              <a:gd name="connsiteX41" fmla="*/ 3163260 w 7354260"/>
              <a:gd name="connsiteY41" fmla="*/ 190500 h 1816100"/>
              <a:gd name="connsiteX42" fmla="*/ 3252160 w 7354260"/>
              <a:gd name="connsiteY42" fmla="*/ 165100 h 1816100"/>
              <a:gd name="connsiteX43" fmla="*/ 3290260 w 7354260"/>
              <a:gd name="connsiteY43" fmla="*/ 139700 h 1816100"/>
              <a:gd name="connsiteX44" fmla="*/ 3404560 w 7354260"/>
              <a:gd name="connsiteY44" fmla="*/ 101600 h 1816100"/>
              <a:gd name="connsiteX45" fmla="*/ 3442660 w 7354260"/>
              <a:gd name="connsiteY45" fmla="*/ 88900 h 1816100"/>
              <a:gd name="connsiteX46" fmla="*/ 3480760 w 7354260"/>
              <a:gd name="connsiteY46" fmla="*/ 63500 h 1816100"/>
              <a:gd name="connsiteX47" fmla="*/ 3531560 w 7354260"/>
              <a:gd name="connsiteY47" fmla="*/ 50800 h 1816100"/>
              <a:gd name="connsiteX48" fmla="*/ 3620460 w 7354260"/>
              <a:gd name="connsiteY48" fmla="*/ 25400 h 1816100"/>
              <a:gd name="connsiteX49" fmla="*/ 3785560 w 7354260"/>
              <a:gd name="connsiteY49" fmla="*/ 38100 h 1816100"/>
              <a:gd name="connsiteX50" fmla="*/ 3849060 w 7354260"/>
              <a:gd name="connsiteY50" fmla="*/ 101600 h 1816100"/>
              <a:gd name="connsiteX51" fmla="*/ 3887160 w 7354260"/>
              <a:gd name="connsiteY51" fmla="*/ 114300 h 1816100"/>
              <a:gd name="connsiteX52" fmla="*/ 3988760 w 7354260"/>
              <a:gd name="connsiteY52" fmla="*/ 88900 h 1816100"/>
              <a:gd name="connsiteX53" fmla="*/ 4090360 w 7354260"/>
              <a:gd name="connsiteY53" fmla="*/ 63500 h 1816100"/>
              <a:gd name="connsiteX54" fmla="*/ 4242760 w 7354260"/>
              <a:gd name="connsiteY54" fmla="*/ 76200 h 1816100"/>
              <a:gd name="connsiteX55" fmla="*/ 4280860 w 7354260"/>
              <a:gd name="connsiteY55" fmla="*/ 114300 h 1816100"/>
              <a:gd name="connsiteX56" fmla="*/ 4318960 w 7354260"/>
              <a:gd name="connsiteY56" fmla="*/ 139700 h 1816100"/>
              <a:gd name="connsiteX57" fmla="*/ 4357060 w 7354260"/>
              <a:gd name="connsiteY57" fmla="*/ 177800 h 1816100"/>
              <a:gd name="connsiteX58" fmla="*/ 4433260 w 7354260"/>
              <a:gd name="connsiteY58" fmla="*/ 203200 h 1816100"/>
              <a:gd name="connsiteX59" fmla="*/ 4534860 w 7354260"/>
              <a:gd name="connsiteY59" fmla="*/ 177800 h 1816100"/>
              <a:gd name="connsiteX60" fmla="*/ 4572960 w 7354260"/>
              <a:gd name="connsiteY60" fmla="*/ 139700 h 1816100"/>
              <a:gd name="connsiteX61" fmla="*/ 4687260 w 7354260"/>
              <a:gd name="connsiteY61" fmla="*/ 63500 h 1816100"/>
              <a:gd name="connsiteX62" fmla="*/ 4801560 w 7354260"/>
              <a:gd name="connsiteY62" fmla="*/ 12700 h 1816100"/>
              <a:gd name="connsiteX63" fmla="*/ 4839660 w 7354260"/>
              <a:gd name="connsiteY63" fmla="*/ 0 h 1816100"/>
              <a:gd name="connsiteX64" fmla="*/ 4903160 w 7354260"/>
              <a:gd name="connsiteY64" fmla="*/ 76200 h 1816100"/>
              <a:gd name="connsiteX65" fmla="*/ 4941260 w 7354260"/>
              <a:gd name="connsiteY65" fmla="*/ 114300 h 1816100"/>
              <a:gd name="connsiteX66" fmla="*/ 4966660 w 7354260"/>
              <a:gd name="connsiteY66" fmla="*/ 152400 h 1816100"/>
              <a:gd name="connsiteX67" fmla="*/ 5080960 w 7354260"/>
              <a:gd name="connsiteY67" fmla="*/ 177800 h 1816100"/>
              <a:gd name="connsiteX68" fmla="*/ 5373060 w 7354260"/>
              <a:gd name="connsiteY68" fmla="*/ 165100 h 1816100"/>
              <a:gd name="connsiteX69" fmla="*/ 5512760 w 7354260"/>
              <a:gd name="connsiteY69" fmla="*/ 127000 h 1816100"/>
              <a:gd name="connsiteX70" fmla="*/ 5550860 w 7354260"/>
              <a:gd name="connsiteY70" fmla="*/ 101600 h 1816100"/>
              <a:gd name="connsiteX71" fmla="*/ 5588960 w 7354260"/>
              <a:gd name="connsiteY71" fmla="*/ 88900 h 1816100"/>
              <a:gd name="connsiteX72" fmla="*/ 5665160 w 7354260"/>
              <a:gd name="connsiteY72" fmla="*/ 50800 h 1816100"/>
              <a:gd name="connsiteX73" fmla="*/ 5728660 w 7354260"/>
              <a:gd name="connsiteY73" fmla="*/ 63500 h 1816100"/>
              <a:gd name="connsiteX74" fmla="*/ 5766760 w 7354260"/>
              <a:gd name="connsiteY74" fmla="*/ 101600 h 1816100"/>
              <a:gd name="connsiteX75" fmla="*/ 5842960 w 7354260"/>
              <a:gd name="connsiteY75" fmla="*/ 152400 h 1816100"/>
              <a:gd name="connsiteX76" fmla="*/ 5881060 w 7354260"/>
              <a:gd name="connsiteY76" fmla="*/ 177800 h 1816100"/>
              <a:gd name="connsiteX77" fmla="*/ 6058860 w 7354260"/>
              <a:gd name="connsiteY77" fmla="*/ 165100 h 1816100"/>
              <a:gd name="connsiteX78" fmla="*/ 6147760 w 7354260"/>
              <a:gd name="connsiteY78" fmla="*/ 139700 h 1816100"/>
              <a:gd name="connsiteX79" fmla="*/ 6198560 w 7354260"/>
              <a:gd name="connsiteY79" fmla="*/ 114300 h 1816100"/>
              <a:gd name="connsiteX80" fmla="*/ 6249360 w 7354260"/>
              <a:gd name="connsiteY80" fmla="*/ 101600 h 1816100"/>
              <a:gd name="connsiteX81" fmla="*/ 6287460 w 7354260"/>
              <a:gd name="connsiteY81" fmla="*/ 88900 h 1816100"/>
              <a:gd name="connsiteX82" fmla="*/ 6452560 w 7354260"/>
              <a:gd name="connsiteY82" fmla="*/ 63500 h 1816100"/>
              <a:gd name="connsiteX83" fmla="*/ 6579560 w 7354260"/>
              <a:gd name="connsiteY83" fmla="*/ 50800 h 1816100"/>
              <a:gd name="connsiteX84" fmla="*/ 6744660 w 7354260"/>
              <a:gd name="connsiteY84" fmla="*/ 63500 h 1816100"/>
              <a:gd name="connsiteX85" fmla="*/ 6770060 w 7354260"/>
              <a:gd name="connsiteY85" fmla="*/ 101600 h 1816100"/>
              <a:gd name="connsiteX86" fmla="*/ 6782760 w 7354260"/>
              <a:gd name="connsiteY86" fmla="*/ 266700 h 1816100"/>
              <a:gd name="connsiteX87" fmla="*/ 6858960 w 7354260"/>
              <a:gd name="connsiteY87" fmla="*/ 279400 h 1816100"/>
              <a:gd name="connsiteX88" fmla="*/ 6960560 w 7354260"/>
              <a:gd name="connsiteY88" fmla="*/ 304800 h 1816100"/>
              <a:gd name="connsiteX89" fmla="*/ 7024060 w 7354260"/>
              <a:gd name="connsiteY89" fmla="*/ 317500 h 1816100"/>
              <a:gd name="connsiteX90" fmla="*/ 7100260 w 7354260"/>
              <a:gd name="connsiteY90" fmla="*/ 342900 h 1816100"/>
              <a:gd name="connsiteX91" fmla="*/ 7138360 w 7354260"/>
              <a:gd name="connsiteY91" fmla="*/ 355600 h 1816100"/>
              <a:gd name="connsiteX92" fmla="*/ 7112960 w 7354260"/>
              <a:gd name="connsiteY92" fmla="*/ 393700 h 1816100"/>
              <a:gd name="connsiteX93" fmla="*/ 7100260 w 7354260"/>
              <a:gd name="connsiteY93" fmla="*/ 495300 h 1816100"/>
              <a:gd name="connsiteX94" fmla="*/ 7176460 w 7354260"/>
              <a:gd name="connsiteY94" fmla="*/ 533400 h 1816100"/>
              <a:gd name="connsiteX95" fmla="*/ 7214560 w 7354260"/>
              <a:gd name="connsiteY95" fmla="*/ 558800 h 1816100"/>
              <a:gd name="connsiteX96" fmla="*/ 7252660 w 7354260"/>
              <a:gd name="connsiteY96" fmla="*/ 571500 h 1816100"/>
              <a:gd name="connsiteX97" fmla="*/ 7328860 w 7354260"/>
              <a:gd name="connsiteY97" fmla="*/ 622300 h 1816100"/>
              <a:gd name="connsiteX98" fmla="*/ 7265360 w 7354260"/>
              <a:gd name="connsiteY98" fmla="*/ 711200 h 1816100"/>
              <a:gd name="connsiteX99" fmla="*/ 7239960 w 7354260"/>
              <a:gd name="connsiteY99" fmla="*/ 787400 h 1816100"/>
              <a:gd name="connsiteX100" fmla="*/ 7265360 w 7354260"/>
              <a:gd name="connsiteY100" fmla="*/ 876300 h 1816100"/>
              <a:gd name="connsiteX101" fmla="*/ 7316160 w 7354260"/>
              <a:gd name="connsiteY101" fmla="*/ 952500 h 1816100"/>
              <a:gd name="connsiteX102" fmla="*/ 7341560 w 7354260"/>
              <a:gd name="connsiteY102" fmla="*/ 990600 h 1816100"/>
              <a:gd name="connsiteX103" fmla="*/ 7354260 w 7354260"/>
              <a:gd name="connsiteY103" fmla="*/ 1028700 h 1816100"/>
              <a:gd name="connsiteX104" fmla="*/ 7303460 w 7354260"/>
              <a:gd name="connsiteY104" fmla="*/ 1104900 h 1816100"/>
              <a:gd name="connsiteX105" fmla="*/ 7265360 w 7354260"/>
              <a:gd name="connsiteY105" fmla="*/ 1181100 h 1816100"/>
              <a:gd name="connsiteX106" fmla="*/ 7303460 w 7354260"/>
              <a:gd name="connsiteY106" fmla="*/ 1320800 h 1816100"/>
              <a:gd name="connsiteX107" fmla="*/ 7316160 w 7354260"/>
              <a:gd name="connsiteY107" fmla="*/ 1358900 h 1816100"/>
              <a:gd name="connsiteX108" fmla="*/ 7303460 w 7354260"/>
              <a:gd name="connsiteY108" fmla="*/ 1422400 h 1816100"/>
              <a:gd name="connsiteX109" fmla="*/ 7201860 w 7354260"/>
              <a:gd name="connsiteY109" fmla="*/ 1435100 h 1816100"/>
              <a:gd name="connsiteX110" fmla="*/ 7163760 w 7354260"/>
              <a:gd name="connsiteY110" fmla="*/ 1460500 h 1816100"/>
              <a:gd name="connsiteX111" fmla="*/ 7087560 w 7354260"/>
              <a:gd name="connsiteY111" fmla="*/ 1485900 h 1816100"/>
              <a:gd name="connsiteX112" fmla="*/ 6998660 w 7354260"/>
              <a:gd name="connsiteY112" fmla="*/ 1473200 h 1816100"/>
              <a:gd name="connsiteX113" fmla="*/ 6935160 w 7354260"/>
              <a:gd name="connsiteY113" fmla="*/ 1447800 h 1816100"/>
              <a:gd name="connsiteX114" fmla="*/ 6858960 w 7354260"/>
              <a:gd name="connsiteY114" fmla="*/ 1435100 h 1816100"/>
              <a:gd name="connsiteX115" fmla="*/ 6731960 w 7354260"/>
              <a:gd name="connsiteY115" fmla="*/ 1447800 h 1816100"/>
              <a:gd name="connsiteX116" fmla="*/ 6579560 w 7354260"/>
              <a:gd name="connsiteY116" fmla="*/ 1574800 h 1816100"/>
              <a:gd name="connsiteX117" fmla="*/ 6503360 w 7354260"/>
              <a:gd name="connsiteY117" fmla="*/ 1612900 h 1816100"/>
              <a:gd name="connsiteX118" fmla="*/ 6008060 w 7354260"/>
              <a:gd name="connsiteY118" fmla="*/ 1574800 h 1816100"/>
              <a:gd name="connsiteX119" fmla="*/ 5804860 w 7354260"/>
              <a:gd name="connsiteY119" fmla="*/ 1587500 h 1816100"/>
              <a:gd name="connsiteX120" fmla="*/ 5741360 w 7354260"/>
              <a:gd name="connsiteY120" fmla="*/ 1612900 h 1816100"/>
              <a:gd name="connsiteX121" fmla="*/ 5639760 w 7354260"/>
              <a:gd name="connsiteY121" fmla="*/ 1676400 h 1816100"/>
              <a:gd name="connsiteX122" fmla="*/ 5588960 w 7354260"/>
              <a:gd name="connsiteY122" fmla="*/ 1701800 h 1816100"/>
              <a:gd name="connsiteX123" fmla="*/ 5550860 w 7354260"/>
              <a:gd name="connsiteY123" fmla="*/ 1727200 h 1816100"/>
              <a:gd name="connsiteX124" fmla="*/ 5512760 w 7354260"/>
              <a:gd name="connsiteY124" fmla="*/ 1739900 h 1816100"/>
              <a:gd name="connsiteX125" fmla="*/ 5436560 w 7354260"/>
              <a:gd name="connsiteY125" fmla="*/ 1778000 h 1816100"/>
              <a:gd name="connsiteX126" fmla="*/ 5385760 w 7354260"/>
              <a:gd name="connsiteY126" fmla="*/ 1765300 h 1816100"/>
              <a:gd name="connsiteX127" fmla="*/ 5258760 w 7354260"/>
              <a:gd name="connsiteY127" fmla="*/ 1651000 h 1816100"/>
              <a:gd name="connsiteX128" fmla="*/ 5144460 w 7354260"/>
              <a:gd name="connsiteY128" fmla="*/ 1612900 h 1816100"/>
              <a:gd name="connsiteX129" fmla="*/ 4890460 w 7354260"/>
              <a:gd name="connsiteY129" fmla="*/ 1638300 h 1816100"/>
              <a:gd name="connsiteX130" fmla="*/ 4801560 w 7354260"/>
              <a:gd name="connsiteY130" fmla="*/ 1663700 h 1816100"/>
              <a:gd name="connsiteX131" fmla="*/ 4750760 w 7354260"/>
              <a:gd name="connsiteY131" fmla="*/ 1676400 h 1816100"/>
              <a:gd name="connsiteX132" fmla="*/ 4623760 w 7354260"/>
              <a:gd name="connsiteY132" fmla="*/ 1651000 h 1816100"/>
              <a:gd name="connsiteX133" fmla="*/ 4572960 w 7354260"/>
              <a:gd name="connsiteY133" fmla="*/ 1600200 h 1816100"/>
              <a:gd name="connsiteX134" fmla="*/ 4420560 w 7354260"/>
              <a:gd name="connsiteY134" fmla="*/ 1549400 h 1816100"/>
              <a:gd name="connsiteX135" fmla="*/ 4331660 w 7354260"/>
              <a:gd name="connsiteY135" fmla="*/ 1574800 h 1816100"/>
              <a:gd name="connsiteX136" fmla="*/ 4242760 w 7354260"/>
              <a:gd name="connsiteY136" fmla="*/ 1612900 h 1816100"/>
              <a:gd name="connsiteX137" fmla="*/ 4166560 w 7354260"/>
              <a:gd name="connsiteY137" fmla="*/ 1549400 h 1816100"/>
              <a:gd name="connsiteX138" fmla="*/ 4090360 w 7354260"/>
              <a:gd name="connsiteY138" fmla="*/ 1625600 h 1816100"/>
              <a:gd name="connsiteX139" fmla="*/ 4052260 w 7354260"/>
              <a:gd name="connsiteY139" fmla="*/ 1663700 h 1816100"/>
              <a:gd name="connsiteX140" fmla="*/ 3976060 w 7354260"/>
              <a:gd name="connsiteY140" fmla="*/ 1701800 h 1816100"/>
              <a:gd name="connsiteX141" fmla="*/ 3887160 w 7354260"/>
              <a:gd name="connsiteY141" fmla="*/ 1714500 h 1816100"/>
              <a:gd name="connsiteX142" fmla="*/ 3810960 w 7354260"/>
              <a:gd name="connsiteY142" fmla="*/ 1727200 h 1816100"/>
              <a:gd name="connsiteX143" fmla="*/ 3607760 w 7354260"/>
              <a:gd name="connsiteY143" fmla="*/ 1587500 h 1816100"/>
              <a:gd name="connsiteX144" fmla="*/ 3607760 w 7354260"/>
              <a:gd name="connsiteY144" fmla="*/ 1587500 h 1816100"/>
              <a:gd name="connsiteX145" fmla="*/ 3480760 w 7354260"/>
              <a:gd name="connsiteY145" fmla="*/ 1524000 h 1816100"/>
              <a:gd name="connsiteX146" fmla="*/ 3366460 w 7354260"/>
              <a:gd name="connsiteY146" fmla="*/ 1511300 h 1816100"/>
              <a:gd name="connsiteX147" fmla="*/ 3302960 w 7354260"/>
              <a:gd name="connsiteY147" fmla="*/ 1498600 h 1816100"/>
              <a:gd name="connsiteX148" fmla="*/ 3214060 w 7354260"/>
              <a:gd name="connsiteY148" fmla="*/ 1562100 h 1816100"/>
              <a:gd name="connsiteX149" fmla="*/ 3163260 w 7354260"/>
              <a:gd name="connsiteY149" fmla="*/ 1612900 h 1816100"/>
              <a:gd name="connsiteX150" fmla="*/ 2998160 w 7354260"/>
              <a:gd name="connsiteY150" fmla="*/ 1689100 h 1816100"/>
              <a:gd name="connsiteX151" fmla="*/ 2769560 w 7354260"/>
              <a:gd name="connsiteY151" fmla="*/ 1739900 h 1816100"/>
              <a:gd name="connsiteX152" fmla="*/ 2693360 w 7354260"/>
              <a:gd name="connsiteY152" fmla="*/ 1727200 h 1816100"/>
              <a:gd name="connsiteX153" fmla="*/ 2655260 w 7354260"/>
              <a:gd name="connsiteY153" fmla="*/ 1689100 h 1816100"/>
              <a:gd name="connsiteX154" fmla="*/ 2591760 w 7354260"/>
              <a:gd name="connsiteY154" fmla="*/ 1638300 h 1816100"/>
              <a:gd name="connsiteX155" fmla="*/ 2540960 w 7354260"/>
              <a:gd name="connsiteY155" fmla="*/ 1587500 h 1816100"/>
              <a:gd name="connsiteX156" fmla="*/ 2477460 w 7354260"/>
              <a:gd name="connsiteY156" fmla="*/ 1549400 h 1816100"/>
              <a:gd name="connsiteX157" fmla="*/ 2413960 w 7354260"/>
              <a:gd name="connsiteY157" fmla="*/ 1562100 h 1816100"/>
              <a:gd name="connsiteX158" fmla="*/ 2375860 w 7354260"/>
              <a:gd name="connsiteY158" fmla="*/ 1600200 h 1816100"/>
              <a:gd name="connsiteX159" fmla="*/ 2236160 w 7354260"/>
              <a:gd name="connsiteY159" fmla="*/ 1701800 h 1816100"/>
              <a:gd name="connsiteX160" fmla="*/ 2185360 w 7354260"/>
              <a:gd name="connsiteY160" fmla="*/ 1714500 h 1816100"/>
              <a:gd name="connsiteX161" fmla="*/ 2020260 w 7354260"/>
              <a:gd name="connsiteY161" fmla="*/ 1689100 h 1816100"/>
              <a:gd name="connsiteX162" fmla="*/ 1918660 w 7354260"/>
              <a:gd name="connsiteY162" fmla="*/ 1638300 h 1816100"/>
              <a:gd name="connsiteX163" fmla="*/ 1817060 w 7354260"/>
              <a:gd name="connsiteY163" fmla="*/ 1651000 h 1816100"/>
              <a:gd name="connsiteX164" fmla="*/ 1601160 w 7354260"/>
              <a:gd name="connsiteY164" fmla="*/ 1752600 h 1816100"/>
              <a:gd name="connsiteX165" fmla="*/ 1499560 w 7354260"/>
              <a:gd name="connsiteY165" fmla="*/ 1790700 h 1816100"/>
              <a:gd name="connsiteX166" fmla="*/ 1220160 w 7354260"/>
              <a:gd name="connsiteY166" fmla="*/ 1816100 h 1816100"/>
              <a:gd name="connsiteX167" fmla="*/ 1270960 w 7354260"/>
              <a:gd name="connsiteY167" fmla="*/ 1714500 h 1816100"/>
              <a:gd name="connsiteX168" fmla="*/ 1321760 w 7354260"/>
              <a:gd name="connsiteY168" fmla="*/ 1676400 h 1816100"/>
              <a:gd name="connsiteX169" fmla="*/ 1347160 w 7354260"/>
              <a:gd name="connsiteY169" fmla="*/ 1638300 h 1816100"/>
              <a:gd name="connsiteX170" fmla="*/ 1093160 w 7354260"/>
              <a:gd name="connsiteY170" fmla="*/ 1676400 h 1816100"/>
              <a:gd name="connsiteX171" fmla="*/ 801060 w 7354260"/>
              <a:gd name="connsiteY171" fmla="*/ 1689100 h 1816100"/>
              <a:gd name="connsiteX172" fmla="*/ 699460 w 7354260"/>
              <a:gd name="connsiteY172" fmla="*/ 1676400 h 1816100"/>
              <a:gd name="connsiteX173" fmla="*/ 712160 w 7354260"/>
              <a:gd name="connsiteY173" fmla="*/ 1625600 h 1816100"/>
              <a:gd name="connsiteX174" fmla="*/ 750260 w 7354260"/>
              <a:gd name="connsiteY174" fmla="*/ 1587500 h 1816100"/>
              <a:gd name="connsiteX175" fmla="*/ 775660 w 7354260"/>
              <a:gd name="connsiteY175" fmla="*/ 1549400 h 1816100"/>
              <a:gd name="connsiteX176" fmla="*/ 280360 w 7354260"/>
              <a:gd name="connsiteY176" fmla="*/ 1511300 h 1816100"/>
              <a:gd name="connsiteX177" fmla="*/ 89860 w 7354260"/>
              <a:gd name="connsiteY177" fmla="*/ 1498600 h 1816100"/>
              <a:gd name="connsiteX178" fmla="*/ 51760 w 7354260"/>
              <a:gd name="connsiteY178" fmla="*/ 1485900 h 1816100"/>
              <a:gd name="connsiteX179" fmla="*/ 960 w 7354260"/>
              <a:gd name="connsiteY179" fmla="*/ 1473200 h 1816100"/>
              <a:gd name="connsiteX180" fmla="*/ 64460 w 7354260"/>
              <a:gd name="connsiteY180" fmla="*/ 1460500 h 1816100"/>
              <a:gd name="connsiteX181" fmla="*/ 115260 w 7354260"/>
              <a:gd name="connsiteY181" fmla="*/ 1435100 h 1816100"/>
              <a:gd name="connsiteX182" fmla="*/ 216860 w 7354260"/>
              <a:gd name="connsiteY182" fmla="*/ 1358900 h 1816100"/>
              <a:gd name="connsiteX183" fmla="*/ 254960 w 7354260"/>
              <a:gd name="connsiteY183" fmla="*/ 1333500 h 1816100"/>
              <a:gd name="connsiteX184" fmla="*/ 216860 w 7354260"/>
              <a:gd name="connsiteY184" fmla="*/ 1320800 h 1816100"/>
              <a:gd name="connsiteX185" fmla="*/ 153360 w 7354260"/>
              <a:gd name="connsiteY185" fmla="*/ 1219200 h 1816100"/>
              <a:gd name="connsiteX186" fmla="*/ 216860 w 7354260"/>
              <a:gd name="connsiteY186" fmla="*/ 1104900 h 1816100"/>
              <a:gd name="connsiteX187" fmla="*/ 293060 w 7354260"/>
              <a:gd name="connsiteY187" fmla="*/ 1092200 h 1816100"/>
              <a:gd name="connsiteX188" fmla="*/ 254960 w 7354260"/>
              <a:gd name="connsiteY188" fmla="*/ 990600 h 1816100"/>
              <a:gd name="connsiteX189" fmla="*/ 140660 w 7354260"/>
              <a:gd name="connsiteY189" fmla="*/ 876300 h 1816100"/>
              <a:gd name="connsiteX190" fmla="*/ 64460 w 7354260"/>
              <a:gd name="connsiteY190" fmla="*/ 774700 h 1816100"/>
              <a:gd name="connsiteX191" fmla="*/ 39060 w 7354260"/>
              <a:gd name="connsiteY191" fmla="*/ 723900 h 1816100"/>
              <a:gd name="connsiteX192" fmla="*/ 960 w 7354260"/>
              <a:gd name="connsiteY192" fmla="*/ 698500 h 1816100"/>
              <a:gd name="connsiteX193" fmla="*/ 39060 w 7354260"/>
              <a:gd name="connsiteY193" fmla="*/ 711200 h 1816100"/>
              <a:gd name="connsiteX194" fmla="*/ 89860 w 7354260"/>
              <a:gd name="connsiteY194" fmla="*/ 736600 h 1816100"/>
              <a:gd name="connsiteX195" fmla="*/ 204160 w 7354260"/>
              <a:gd name="connsiteY195" fmla="*/ 723900 h 1816100"/>
              <a:gd name="connsiteX196" fmla="*/ 229560 w 7354260"/>
              <a:gd name="connsiteY196" fmla="*/ 647700 h 1816100"/>
              <a:gd name="connsiteX197" fmla="*/ 191460 w 7354260"/>
              <a:gd name="connsiteY197" fmla="*/ 482600 h 1816100"/>
              <a:gd name="connsiteX198" fmla="*/ 178760 w 7354260"/>
              <a:gd name="connsiteY198" fmla="*/ 444500 h 1816100"/>
              <a:gd name="connsiteX199" fmla="*/ 216860 w 7354260"/>
              <a:gd name="connsiteY199" fmla="*/ 419100 h 1816100"/>
              <a:gd name="connsiteX200" fmla="*/ 254960 w 7354260"/>
              <a:gd name="connsiteY200" fmla="*/ 431800 h 1816100"/>
              <a:gd name="connsiteX201" fmla="*/ 369260 w 7354260"/>
              <a:gd name="connsiteY201" fmla="*/ 4445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7354260" h="1816100">
                <a:moveTo>
                  <a:pt x="267660" y="457200"/>
                </a:moveTo>
                <a:cubicBezTo>
                  <a:pt x="288604" y="404840"/>
                  <a:pt x="301563" y="359797"/>
                  <a:pt x="343860" y="317500"/>
                </a:cubicBezTo>
                <a:lnTo>
                  <a:pt x="420060" y="241300"/>
                </a:lnTo>
                <a:lnTo>
                  <a:pt x="458160" y="203200"/>
                </a:lnTo>
                <a:cubicBezTo>
                  <a:pt x="538576" y="223304"/>
                  <a:pt x="494437" y="206218"/>
                  <a:pt x="585160" y="266700"/>
                </a:cubicBezTo>
                <a:lnTo>
                  <a:pt x="623260" y="292100"/>
                </a:lnTo>
                <a:cubicBezTo>
                  <a:pt x="635960" y="300567"/>
                  <a:pt x="646880" y="312673"/>
                  <a:pt x="661360" y="317500"/>
                </a:cubicBezTo>
                <a:lnTo>
                  <a:pt x="737560" y="342900"/>
                </a:lnTo>
                <a:cubicBezTo>
                  <a:pt x="758727" y="338667"/>
                  <a:pt x="781409" y="339132"/>
                  <a:pt x="801060" y="330200"/>
                </a:cubicBezTo>
                <a:cubicBezTo>
                  <a:pt x="828851" y="317568"/>
                  <a:pt x="851860" y="296333"/>
                  <a:pt x="877260" y="279400"/>
                </a:cubicBezTo>
                <a:lnTo>
                  <a:pt x="953460" y="228600"/>
                </a:lnTo>
                <a:cubicBezTo>
                  <a:pt x="966160" y="220133"/>
                  <a:pt x="977908" y="210026"/>
                  <a:pt x="991560" y="203200"/>
                </a:cubicBezTo>
                <a:cubicBezTo>
                  <a:pt x="1008493" y="194733"/>
                  <a:pt x="1025922" y="187193"/>
                  <a:pt x="1042360" y="177800"/>
                </a:cubicBezTo>
                <a:cubicBezTo>
                  <a:pt x="1055612" y="170227"/>
                  <a:pt x="1066512" y="158599"/>
                  <a:pt x="1080460" y="152400"/>
                </a:cubicBezTo>
                <a:cubicBezTo>
                  <a:pt x="1104926" y="141526"/>
                  <a:pt x="1156660" y="127000"/>
                  <a:pt x="1156660" y="127000"/>
                </a:cubicBezTo>
                <a:cubicBezTo>
                  <a:pt x="1200867" y="131912"/>
                  <a:pt x="1302133" y="135082"/>
                  <a:pt x="1347160" y="165100"/>
                </a:cubicBezTo>
                <a:lnTo>
                  <a:pt x="1423360" y="215900"/>
                </a:lnTo>
                <a:cubicBezTo>
                  <a:pt x="1436060" y="224367"/>
                  <a:pt x="1450667" y="230507"/>
                  <a:pt x="1461460" y="241300"/>
                </a:cubicBezTo>
                <a:cubicBezTo>
                  <a:pt x="1510353" y="290193"/>
                  <a:pt x="1484616" y="269437"/>
                  <a:pt x="1537660" y="304800"/>
                </a:cubicBezTo>
                <a:cubicBezTo>
                  <a:pt x="1657728" y="274783"/>
                  <a:pt x="1505284" y="322151"/>
                  <a:pt x="1664660" y="215900"/>
                </a:cubicBezTo>
                <a:lnTo>
                  <a:pt x="1778960" y="139700"/>
                </a:lnTo>
                <a:cubicBezTo>
                  <a:pt x="1791660" y="131233"/>
                  <a:pt x="1802580" y="119127"/>
                  <a:pt x="1817060" y="114300"/>
                </a:cubicBezTo>
                <a:cubicBezTo>
                  <a:pt x="1869640" y="96773"/>
                  <a:pt x="1844021" y="109026"/>
                  <a:pt x="1893260" y="76200"/>
                </a:cubicBezTo>
                <a:cubicBezTo>
                  <a:pt x="1918660" y="93133"/>
                  <a:pt x="1952527" y="101600"/>
                  <a:pt x="1969460" y="127000"/>
                </a:cubicBezTo>
                <a:cubicBezTo>
                  <a:pt x="1977927" y="139700"/>
                  <a:pt x="1981917" y="157010"/>
                  <a:pt x="1994860" y="165100"/>
                </a:cubicBezTo>
                <a:cubicBezTo>
                  <a:pt x="2017564" y="179290"/>
                  <a:pt x="2048783" y="175648"/>
                  <a:pt x="2071060" y="190500"/>
                </a:cubicBezTo>
                <a:cubicBezTo>
                  <a:pt x="2083760" y="198967"/>
                  <a:pt x="2095508" y="209074"/>
                  <a:pt x="2109160" y="215900"/>
                </a:cubicBezTo>
                <a:cubicBezTo>
                  <a:pt x="2140424" y="231532"/>
                  <a:pt x="2194194" y="236422"/>
                  <a:pt x="2223460" y="241300"/>
                </a:cubicBezTo>
                <a:cubicBezTo>
                  <a:pt x="2270027" y="237067"/>
                  <a:pt x="2316811" y="234780"/>
                  <a:pt x="2363160" y="228600"/>
                </a:cubicBezTo>
                <a:cubicBezTo>
                  <a:pt x="2395149" y="224335"/>
                  <a:pt x="2466099" y="198520"/>
                  <a:pt x="2490160" y="190500"/>
                </a:cubicBezTo>
                <a:cubicBezTo>
                  <a:pt x="2502860" y="186267"/>
                  <a:pt x="2517121" y="185226"/>
                  <a:pt x="2528260" y="177800"/>
                </a:cubicBezTo>
                <a:cubicBezTo>
                  <a:pt x="2540960" y="169333"/>
                  <a:pt x="2552412" y="158599"/>
                  <a:pt x="2566360" y="152400"/>
                </a:cubicBezTo>
                <a:cubicBezTo>
                  <a:pt x="2590826" y="141526"/>
                  <a:pt x="2617160" y="135467"/>
                  <a:pt x="2642560" y="127000"/>
                </a:cubicBezTo>
                <a:cubicBezTo>
                  <a:pt x="2655260" y="122767"/>
                  <a:pt x="2668686" y="120287"/>
                  <a:pt x="2680660" y="114300"/>
                </a:cubicBezTo>
                <a:cubicBezTo>
                  <a:pt x="2697593" y="105833"/>
                  <a:pt x="2713195" y="93881"/>
                  <a:pt x="2731460" y="88900"/>
                </a:cubicBezTo>
                <a:cubicBezTo>
                  <a:pt x="2760339" y="81024"/>
                  <a:pt x="2790727" y="80433"/>
                  <a:pt x="2820360" y="76200"/>
                </a:cubicBezTo>
                <a:cubicBezTo>
                  <a:pt x="2823679" y="77030"/>
                  <a:pt x="2900978" y="94975"/>
                  <a:pt x="2909260" y="101600"/>
                </a:cubicBezTo>
                <a:cubicBezTo>
                  <a:pt x="2921179" y="111135"/>
                  <a:pt x="2924889" y="127974"/>
                  <a:pt x="2934660" y="139700"/>
                </a:cubicBezTo>
                <a:cubicBezTo>
                  <a:pt x="2946158" y="153498"/>
                  <a:pt x="2957816" y="167837"/>
                  <a:pt x="2972760" y="177800"/>
                </a:cubicBezTo>
                <a:cubicBezTo>
                  <a:pt x="2983899" y="185226"/>
                  <a:pt x="2998886" y="184513"/>
                  <a:pt x="3010860" y="190500"/>
                </a:cubicBezTo>
                <a:cubicBezTo>
                  <a:pt x="3024512" y="197326"/>
                  <a:pt x="3036260" y="207433"/>
                  <a:pt x="3048960" y="215900"/>
                </a:cubicBezTo>
                <a:cubicBezTo>
                  <a:pt x="3186476" y="192981"/>
                  <a:pt x="3075719" y="215512"/>
                  <a:pt x="3163260" y="190500"/>
                </a:cubicBezTo>
                <a:cubicBezTo>
                  <a:pt x="3182249" y="185075"/>
                  <a:pt x="3231860" y="175250"/>
                  <a:pt x="3252160" y="165100"/>
                </a:cubicBezTo>
                <a:cubicBezTo>
                  <a:pt x="3265812" y="158274"/>
                  <a:pt x="3276312" y="145899"/>
                  <a:pt x="3290260" y="139700"/>
                </a:cubicBezTo>
                <a:lnTo>
                  <a:pt x="3404560" y="101600"/>
                </a:lnTo>
                <a:cubicBezTo>
                  <a:pt x="3417260" y="97367"/>
                  <a:pt x="3431521" y="96326"/>
                  <a:pt x="3442660" y="88900"/>
                </a:cubicBezTo>
                <a:cubicBezTo>
                  <a:pt x="3455360" y="80433"/>
                  <a:pt x="3466731" y="69513"/>
                  <a:pt x="3480760" y="63500"/>
                </a:cubicBezTo>
                <a:cubicBezTo>
                  <a:pt x="3496803" y="56624"/>
                  <a:pt x="3514777" y="55595"/>
                  <a:pt x="3531560" y="50800"/>
                </a:cubicBezTo>
                <a:cubicBezTo>
                  <a:pt x="3659097" y="14361"/>
                  <a:pt x="3461651" y="65102"/>
                  <a:pt x="3620460" y="25400"/>
                </a:cubicBezTo>
                <a:cubicBezTo>
                  <a:pt x="3675493" y="29633"/>
                  <a:pt x="3731309" y="27928"/>
                  <a:pt x="3785560" y="38100"/>
                </a:cubicBezTo>
                <a:cubicBezTo>
                  <a:pt x="3835323" y="47431"/>
                  <a:pt x="3816230" y="75336"/>
                  <a:pt x="3849060" y="101600"/>
                </a:cubicBezTo>
                <a:cubicBezTo>
                  <a:pt x="3859513" y="109963"/>
                  <a:pt x="3874460" y="110067"/>
                  <a:pt x="3887160" y="114300"/>
                </a:cubicBezTo>
                <a:cubicBezTo>
                  <a:pt x="4042499" y="83232"/>
                  <a:pt x="3881367" y="118189"/>
                  <a:pt x="3988760" y="88900"/>
                </a:cubicBezTo>
                <a:cubicBezTo>
                  <a:pt x="4022439" y="79715"/>
                  <a:pt x="4090360" y="63500"/>
                  <a:pt x="4090360" y="63500"/>
                </a:cubicBezTo>
                <a:cubicBezTo>
                  <a:pt x="4141160" y="67733"/>
                  <a:pt x="4193505" y="63065"/>
                  <a:pt x="4242760" y="76200"/>
                </a:cubicBezTo>
                <a:cubicBezTo>
                  <a:pt x="4260114" y="80828"/>
                  <a:pt x="4267062" y="102802"/>
                  <a:pt x="4280860" y="114300"/>
                </a:cubicBezTo>
                <a:cubicBezTo>
                  <a:pt x="4292586" y="124071"/>
                  <a:pt x="4307234" y="129929"/>
                  <a:pt x="4318960" y="139700"/>
                </a:cubicBezTo>
                <a:cubicBezTo>
                  <a:pt x="4332758" y="151198"/>
                  <a:pt x="4341360" y="169078"/>
                  <a:pt x="4357060" y="177800"/>
                </a:cubicBezTo>
                <a:cubicBezTo>
                  <a:pt x="4380465" y="190803"/>
                  <a:pt x="4433260" y="203200"/>
                  <a:pt x="4433260" y="203200"/>
                </a:cubicBezTo>
                <a:cubicBezTo>
                  <a:pt x="4442420" y="201368"/>
                  <a:pt x="4518123" y="188958"/>
                  <a:pt x="4534860" y="177800"/>
                </a:cubicBezTo>
                <a:cubicBezTo>
                  <a:pt x="4549804" y="167837"/>
                  <a:pt x="4558783" y="150727"/>
                  <a:pt x="4572960" y="139700"/>
                </a:cubicBezTo>
                <a:lnTo>
                  <a:pt x="4687260" y="63500"/>
                </a:lnTo>
                <a:cubicBezTo>
                  <a:pt x="4747637" y="23248"/>
                  <a:pt x="4710880" y="42927"/>
                  <a:pt x="4801560" y="12700"/>
                </a:cubicBezTo>
                <a:lnTo>
                  <a:pt x="4839660" y="0"/>
                </a:lnTo>
                <a:cubicBezTo>
                  <a:pt x="4914770" y="50073"/>
                  <a:pt x="4844567" y="-5830"/>
                  <a:pt x="4903160" y="76200"/>
                </a:cubicBezTo>
                <a:cubicBezTo>
                  <a:pt x="4913599" y="90815"/>
                  <a:pt x="4929762" y="100502"/>
                  <a:pt x="4941260" y="114300"/>
                </a:cubicBezTo>
                <a:cubicBezTo>
                  <a:pt x="4951031" y="126026"/>
                  <a:pt x="4954741" y="142865"/>
                  <a:pt x="4966660" y="152400"/>
                </a:cubicBezTo>
                <a:cubicBezTo>
                  <a:pt x="4983115" y="165564"/>
                  <a:pt x="5080180" y="177670"/>
                  <a:pt x="5080960" y="177800"/>
                </a:cubicBezTo>
                <a:cubicBezTo>
                  <a:pt x="5178327" y="173567"/>
                  <a:pt x="5275849" y="172044"/>
                  <a:pt x="5373060" y="165100"/>
                </a:cubicBezTo>
                <a:cubicBezTo>
                  <a:pt x="5399778" y="163192"/>
                  <a:pt x="5494268" y="139328"/>
                  <a:pt x="5512760" y="127000"/>
                </a:cubicBezTo>
                <a:cubicBezTo>
                  <a:pt x="5525460" y="118533"/>
                  <a:pt x="5537208" y="108426"/>
                  <a:pt x="5550860" y="101600"/>
                </a:cubicBezTo>
                <a:cubicBezTo>
                  <a:pt x="5562834" y="95613"/>
                  <a:pt x="5576986" y="94887"/>
                  <a:pt x="5588960" y="88900"/>
                </a:cubicBezTo>
                <a:cubicBezTo>
                  <a:pt x="5687437" y="39661"/>
                  <a:pt x="5569395" y="82722"/>
                  <a:pt x="5665160" y="50800"/>
                </a:cubicBezTo>
                <a:cubicBezTo>
                  <a:pt x="5686327" y="55033"/>
                  <a:pt x="5709353" y="53847"/>
                  <a:pt x="5728660" y="63500"/>
                </a:cubicBezTo>
                <a:cubicBezTo>
                  <a:pt x="5744724" y="71532"/>
                  <a:pt x="5752583" y="90573"/>
                  <a:pt x="5766760" y="101600"/>
                </a:cubicBezTo>
                <a:cubicBezTo>
                  <a:pt x="5790857" y="120342"/>
                  <a:pt x="5817560" y="135467"/>
                  <a:pt x="5842960" y="152400"/>
                </a:cubicBezTo>
                <a:lnTo>
                  <a:pt x="5881060" y="177800"/>
                </a:lnTo>
                <a:cubicBezTo>
                  <a:pt x="5940327" y="173567"/>
                  <a:pt x="5999806" y="171662"/>
                  <a:pt x="6058860" y="165100"/>
                </a:cubicBezTo>
                <a:cubicBezTo>
                  <a:pt x="6073360" y="163489"/>
                  <a:pt x="6130902" y="146925"/>
                  <a:pt x="6147760" y="139700"/>
                </a:cubicBezTo>
                <a:cubicBezTo>
                  <a:pt x="6165161" y="132242"/>
                  <a:pt x="6180833" y="120947"/>
                  <a:pt x="6198560" y="114300"/>
                </a:cubicBezTo>
                <a:cubicBezTo>
                  <a:pt x="6214903" y="108171"/>
                  <a:pt x="6232577" y="106395"/>
                  <a:pt x="6249360" y="101600"/>
                </a:cubicBezTo>
                <a:cubicBezTo>
                  <a:pt x="6262232" y="97922"/>
                  <a:pt x="6274473" y="92147"/>
                  <a:pt x="6287460" y="88900"/>
                </a:cubicBezTo>
                <a:cubicBezTo>
                  <a:pt x="6341739" y="75330"/>
                  <a:pt x="6397038" y="69669"/>
                  <a:pt x="6452560" y="63500"/>
                </a:cubicBezTo>
                <a:cubicBezTo>
                  <a:pt x="6494844" y="58802"/>
                  <a:pt x="6537227" y="55033"/>
                  <a:pt x="6579560" y="50800"/>
                </a:cubicBezTo>
                <a:cubicBezTo>
                  <a:pt x="6634593" y="55033"/>
                  <a:pt x="6691328" y="49278"/>
                  <a:pt x="6744660" y="63500"/>
                </a:cubicBezTo>
                <a:cubicBezTo>
                  <a:pt x="6759408" y="67433"/>
                  <a:pt x="6767247" y="86598"/>
                  <a:pt x="6770060" y="101600"/>
                </a:cubicBezTo>
                <a:cubicBezTo>
                  <a:pt x="6780232" y="155851"/>
                  <a:pt x="6758076" y="217331"/>
                  <a:pt x="6782760" y="266700"/>
                </a:cubicBezTo>
                <a:cubicBezTo>
                  <a:pt x="6794276" y="289732"/>
                  <a:pt x="6833781" y="274005"/>
                  <a:pt x="6858960" y="279400"/>
                </a:cubicBezTo>
                <a:cubicBezTo>
                  <a:pt x="6893094" y="286714"/>
                  <a:pt x="6926329" y="297954"/>
                  <a:pt x="6960560" y="304800"/>
                </a:cubicBezTo>
                <a:cubicBezTo>
                  <a:pt x="6981727" y="309033"/>
                  <a:pt x="7003235" y="311820"/>
                  <a:pt x="7024060" y="317500"/>
                </a:cubicBezTo>
                <a:cubicBezTo>
                  <a:pt x="7049891" y="324545"/>
                  <a:pt x="7074860" y="334433"/>
                  <a:pt x="7100260" y="342900"/>
                </a:cubicBezTo>
                <a:lnTo>
                  <a:pt x="7138360" y="355600"/>
                </a:lnTo>
                <a:cubicBezTo>
                  <a:pt x="7129893" y="368300"/>
                  <a:pt x="7120533" y="380448"/>
                  <a:pt x="7112960" y="393700"/>
                </a:cubicBezTo>
                <a:cubicBezTo>
                  <a:pt x="7091627" y="431033"/>
                  <a:pt x="7072022" y="452943"/>
                  <a:pt x="7100260" y="495300"/>
                </a:cubicBezTo>
                <a:cubicBezTo>
                  <a:pt x="7118458" y="522597"/>
                  <a:pt x="7151104" y="520722"/>
                  <a:pt x="7176460" y="533400"/>
                </a:cubicBezTo>
                <a:cubicBezTo>
                  <a:pt x="7190112" y="540226"/>
                  <a:pt x="7200908" y="551974"/>
                  <a:pt x="7214560" y="558800"/>
                </a:cubicBezTo>
                <a:cubicBezTo>
                  <a:pt x="7226534" y="564787"/>
                  <a:pt x="7240958" y="564999"/>
                  <a:pt x="7252660" y="571500"/>
                </a:cubicBezTo>
                <a:cubicBezTo>
                  <a:pt x="7279345" y="586325"/>
                  <a:pt x="7328860" y="622300"/>
                  <a:pt x="7328860" y="622300"/>
                </a:cubicBezTo>
                <a:cubicBezTo>
                  <a:pt x="7323743" y="629123"/>
                  <a:pt x="7272113" y="696006"/>
                  <a:pt x="7265360" y="711200"/>
                </a:cubicBezTo>
                <a:cubicBezTo>
                  <a:pt x="7254486" y="735666"/>
                  <a:pt x="7239960" y="787400"/>
                  <a:pt x="7239960" y="787400"/>
                </a:cubicBezTo>
                <a:cubicBezTo>
                  <a:pt x="7242949" y="799357"/>
                  <a:pt x="7257078" y="861393"/>
                  <a:pt x="7265360" y="876300"/>
                </a:cubicBezTo>
                <a:cubicBezTo>
                  <a:pt x="7280185" y="902985"/>
                  <a:pt x="7299227" y="927100"/>
                  <a:pt x="7316160" y="952500"/>
                </a:cubicBezTo>
                <a:cubicBezTo>
                  <a:pt x="7324627" y="965200"/>
                  <a:pt x="7336733" y="976120"/>
                  <a:pt x="7341560" y="990600"/>
                </a:cubicBezTo>
                <a:lnTo>
                  <a:pt x="7354260" y="1028700"/>
                </a:lnTo>
                <a:cubicBezTo>
                  <a:pt x="7337327" y="1054100"/>
                  <a:pt x="7313113" y="1075940"/>
                  <a:pt x="7303460" y="1104900"/>
                </a:cubicBezTo>
                <a:cubicBezTo>
                  <a:pt x="7285933" y="1157480"/>
                  <a:pt x="7298186" y="1131861"/>
                  <a:pt x="7265360" y="1181100"/>
                </a:cubicBezTo>
                <a:cubicBezTo>
                  <a:pt x="7283311" y="1270854"/>
                  <a:pt x="7271234" y="1224122"/>
                  <a:pt x="7303460" y="1320800"/>
                </a:cubicBezTo>
                <a:lnTo>
                  <a:pt x="7316160" y="1358900"/>
                </a:lnTo>
                <a:cubicBezTo>
                  <a:pt x="7311927" y="1380067"/>
                  <a:pt x="7321421" y="1410426"/>
                  <a:pt x="7303460" y="1422400"/>
                </a:cubicBezTo>
                <a:cubicBezTo>
                  <a:pt x="7275062" y="1441332"/>
                  <a:pt x="7234788" y="1426120"/>
                  <a:pt x="7201860" y="1435100"/>
                </a:cubicBezTo>
                <a:cubicBezTo>
                  <a:pt x="7187134" y="1439116"/>
                  <a:pt x="7177708" y="1454301"/>
                  <a:pt x="7163760" y="1460500"/>
                </a:cubicBezTo>
                <a:cubicBezTo>
                  <a:pt x="7139294" y="1471374"/>
                  <a:pt x="7087560" y="1485900"/>
                  <a:pt x="7087560" y="1485900"/>
                </a:cubicBezTo>
                <a:cubicBezTo>
                  <a:pt x="7057927" y="1481667"/>
                  <a:pt x="7027700" y="1480460"/>
                  <a:pt x="6998660" y="1473200"/>
                </a:cubicBezTo>
                <a:cubicBezTo>
                  <a:pt x="6976543" y="1467671"/>
                  <a:pt x="6957154" y="1453798"/>
                  <a:pt x="6935160" y="1447800"/>
                </a:cubicBezTo>
                <a:cubicBezTo>
                  <a:pt x="6910317" y="1441025"/>
                  <a:pt x="6884360" y="1439333"/>
                  <a:pt x="6858960" y="1435100"/>
                </a:cubicBezTo>
                <a:cubicBezTo>
                  <a:pt x="6816627" y="1439333"/>
                  <a:pt x="6771170" y="1431290"/>
                  <a:pt x="6731960" y="1447800"/>
                </a:cubicBezTo>
                <a:cubicBezTo>
                  <a:pt x="6636176" y="1488130"/>
                  <a:pt x="6639625" y="1524746"/>
                  <a:pt x="6579560" y="1574800"/>
                </a:cubicBezTo>
                <a:cubicBezTo>
                  <a:pt x="6546734" y="1602155"/>
                  <a:pt x="6541545" y="1600172"/>
                  <a:pt x="6503360" y="1612900"/>
                </a:cubicBezTo>
                <a:cubicBezTo>
                  <a:pt x="6350625" y="1597627"/>
                  <a:pt x="6162610" y="1574800"/>
                  <a:pt x="6008060" y="1574800"/>
                </a:cubicBezTo>
                <a:cubicBezTo>
                  <a:pt x="5940195" y="1574800"/>
                  <a:pt x="5872593" y="1583267"/>
                  <a:pt x="5804860" y="1587500"/>
                </a:cubicBezTo>
                <a:cubicBezTo>
                  <a:pt x="5783693" y="1595967"/>
                  <a:pt x="5761750" y="1602705"/>
                  <a:pt x="5741360" y="1612900"/>
                </a:cubicBezTo>
                <a:cubicBezTo>
                  <a:pt x="5645554" y="1660803"/>
                  <a:pt x="5710282" y="1636102"/>
                  <a:pt x="5639760" y="1676400"/>
                </a:cubicBezTo>
                <a:cubicBezTo>
                  <a:pt x="5623322" y="1685793"/>
                  <a:pt x="5605398" y="1692407"/>
                  <a:pt x="5588960" y="1701800"/>
                </a:cubicBezTo>
                <a:cubicBezTo>
                  <a:pt x="5575708" y="1709373"/>
                  <a:pt x="5564512" y="1720374"/>
                  <a:pt x="5550860" y="1727200"/>
                </a:cubicBezTo>
                <a:cubicBezTo>
                  <a:pt x="5538886" y="1733187"/>
                  <a:pt x="5524734" y="1733913"/>
                  <a:pt x="5512760" y="1739900"/>
                </a:cubicBezTo>
                <a:cubicBezTo>
                  <a:pt x="5414283" y="1789139"/>
                  <a:pt x="5532325" y="1746078"/>
                  <a:pt x="5436560" y="1778000"/>
                </a:cubicBezTo>
                <a:cubicBezTo>
                  <a:pt x="5419627" y="1773767"/>
                  <a:pt x="5401372" y="1773106"/>
                  <a:pt x="5385760" y="1765300"/>
                </a:cubicBezTo>
                <a:cubicBezTo>
                  <a:pt x="5290182" y="1717511"/>
                  <a:pt x="5377149" y="1722034"/>
                  <a:pt x="5258760" y="1651000"/>
                </a:cubicBezTo>
                <a:cubicBezTo>
                  <a:pt x="5224322" y="1630337"/>
                  <a:pt x="5182560" y="1625600"/>
                  <a:pt x="5144460" y="1612900"/>
                </a:cubicBezTo>
                <a:cubicBezTo>
                  <a:pt x="5059793" y="1621367"/>
                  <a:pt x="4974892" y="1627746"/>
                  <a:pt x="4890460" y="1638300"/>
                </a:cubicBezTo>
                <a:cubicBezTo>
                  <a:pt x="4855169" y="1642711"/>
                  <a:pt x="4834363" y="1654328"/>
                  <a:pt x="4801560" y="1663700"/>
                </a:cubicBezTo>
                <a:cubicBezTo>
                  <a:pt x="4784777" y="1668495"/>
                  <a:pt x="4767693" y="1672167"/>
                  <a:pt x="4750760" y="1676400"/>
                </a:cubicBezTo>
                <a:cubicBezTo>
                  <a:pt x="4708427" y="1667933"/>
                  <a:pt x="4663441" y="1668006"/>
                  <a:pt x="4623760" y="1651000"/>
                </a:cubicBezTo>
                <a:cubicBezTo>
                  <a:pt x="4601749" y="1641567"/>
                  <a:pt x="4593163" y="1613057"/>
                  <a:pt x="4572960" y="1600200"/>
                </a:cubicBezTo>
                <a:cubicBezTo>
                  <a:pt x="4516001" y="1563953"/>
                  <a:pt x="4481005" y="1561489"/>
                  <a:pt x="4420560" y="1549400"/>
                </a:cubicBezTo>
                <a:cubicBezTo>
                  <a:pt x="4394781" y="1555845"/>
                  <a:pt x="4357167" y="1563868"/>
                  <a:pt x="4331660" y="1574800"/>
                </a:cubicBezTo>
                <a:cubicBezTo>
                  <a:pt x="4221806" y="1621880"/>
                  <a:pt x="4332111" y="1583116"/>
                  <a:pt x="4242760" y="1612900"/>
                </a:cubicBezTo>
                <a:cubicBezTo>
                  <a:pt x="4239918" y="1609111"/>
                  <a:pt x="4197361" y="1532288"/>
                  <a:pt x="4166560" y="1549400"/>
                </a:cubicBezTo>
                <a:cubicBezTo>
                  <a:pt x="4135159" y="1566845"/>
                  <a:pt x="4115760" y="1600200"/>
                  <a:pt x="4090360" y="1625600"/>
                </a:cubicBezTo>
                <a:cubicBezTo>
                  <a:pt x="4077660" y="1638300"/>
                  <a:pt x="4068324" y="1655668"/>
                  <a:pt x="4052260" y="1663700"/>
                </a:cubicBezTo>
                <a:cubicBezTo>
                  <a:pt x="4026860" y="1676400"/>
                  <a:pt x="4003202" y="1693449"/>
                  <a:pt x="3976060" y="1701800"/>
                </a:cubicBezTo>
                <a:cubicBezTo>
                  <a:pt x="3947450" y="1710603"/>
                  <a:pt x="3916746" y="1709948"/>
                  <a:pt x="3887160" y="1714500"/>
                </a:cubicBezTo>
                <a:cubicBezTo>
                  <a:pt x="3861709" y="1718416"/>
                  <a:pt x="3836360" y="1722967"/>
                  <a:pt x="3810960" y="1727200"/>
                </a:cubicBezTo>
                <a:cubicBezTo>
                  <a:pt x="3696008" y="1698462"/>
                  <a:pt x="3773569" y="1725674"/>
                  <a:pt x="3607760" y="1587500"/>
                </a:cubicBezTo>
                <a:lnTo>
                  <a:pt x="3607760" y="1587500"/>
                </a:lnTo>
                <a:cubicBezTo>
                  <a:pt x="3565427" y="1566333"/>
                  <a:pt x="3525893" y="1538253"/>
                  <a:pt x="3480760" y="1524000"/>
                </a:cubicBezTo>
                <a:cubicBezTo>
                  <a:pt x="3444205" y="1512456"/>
                  <a:pt x="3404409" y="1516721"/>
                  <a:pt x="3366460" y="1511300"/>
                </a:cubicBezTo>
                <a:cubicBezTo>
                  <a:pt x="3345091" y="1508247"/>
                  <a:pt x="3324127" y="1502833"/>
                  <a:pt x="3302960" y="1498600"/>
                </a:cubicBezTo>
                <a:cubicBezTo>
                  <a:pt x="3274511" y="1517566"/>
                  <a:pt x="3239264" y="1540046"/>
                  <a:pt x="3214060" y="1562100"/>
                </a:cubicBezTo>
                <a:cubicBezTo>
                  <a:pt x="3196038" y="1577869"/>
                  <a:pt x="3182163" y="1598198"/>
                  <a:pt x="3163260" y="1612900"/>
                </a:cubicBezTo>
                <a:cubicBezTo>
                  <a:pt x="3112715" y="1652213"/>
                  <a:pt x="3058444" y="1667823"/>
                  <a:pt x="2998160" y="1689100"/>
                </a:cubicBezTo>
                <a:cubicBezTo>
                  <a:pt x="2859709" y="1737965"/>
                  <a:pt x="2912115" y="1724061"/>
                  <a:pt x="2769560" y="1739900"/>
                </a:cubicBezTo>
                <a:cubicBezTo>
                  <a:pt x="2744160" y="1735667"/>
                  <a:pt x="2716891" y="1737658"/>
                  <a:pt x="2693360" y="1727200"/>
                </a:cubicBezTo>
                <a:cubicBezTo>
                  <a:pt x="2676947" y="1719906"/>
                  <a:pt x="2668777" y="1700927"/>
                  <a:pt x="2655260" y="1689100"/>
                </a:cubicBezTo>
                <a:cubicBezTo>
                  <a:pt x="2634860" y="1671250"/>
                  <a:pt x="2612020" y="1656309"/>
                  <a:pt x="2591760" y="1638300"/>
                </a:cubicBezTo>
                <a:cubicBezTo>
                  <a:pt x="2573862" y="1622390"/>
                  <a:pt x="2559863" y="1602202"/>
                  <a:pt x="2540960" y="1587500"/>
                </a:cubicBezTo>
                <a:cubicBezTo>
                  <a:pt x="2521475" y="1572345"/>
                  <a:pt x="2498627" y="1562100"/>
                  <a:pt x="2477460" y="1549400"/>
                </a:cubicBezTo>
                <a:cubicBezTo>
                  <a:pt x="2456293" y="1553633"/>
                  <a:pt x="2433267" y="1552447"/>
                  <a:pt x="2413960" y="1562100"/>
                </a:cubicBezTo>
                <a:cubicBezTo>
                  <a:pt x="2397896" y="1570132"/>
                  <a:pt x="2389377" y="1588373"/>
                  <a:pt x="2375860" y="1600200"/>
                </a:cubicBezTo>
                <a:cubicBezTo>
                  <a:pt x="2344963" y="1627235"/>
                  <a:pt x="2271352" y="1684204"/>
                  <a:pt x="2236160" y="1701800"/>
                </a:cubicBezTo>
                <a:cubicBezTo>
                  <a:pt x="2220548" y="1709606"/>
                  <a:pt x="2202293" y="1710267"/>
                  <a:pt x="2185360" y="1714500"/>
                </a:cubicBezTo>
                <a:cubicBezTo>
                  <a:pt x="2130289" y="1708993"/>
                  <a:pt x="2071897" y="1712571"/>
                  <a:pt x="2020260" y="1689100"/>
                </a:cubicBezTo>
                <a:cubicBezTo>
                  <a:pt x="1985790" y="1673432"/>
                  <a:pt x="1918660" y="1638300"/>
                  <a:pt x="1918660" y="1638300"/>
                </a:cubicBezTo>
                <a:cubicBezTo>
                  <a:pt x="1884793" y="1642533"/>
                  <a:pt x="1850171" y="1642722"/>
                  <a:pt x="1817060" y="1651000"/>
                </a:cubicBezTo>
                <a:cubicBezTo>
                  <a:pt x="1708706" y="1678088"/>
                  <a:pt x="1706040" y="1703245"/>
                  <a:pt x="1601160" y="1752600"/>
                </a:cubicBezTo>
                <a:cubicBezTo>
                  <a:pt x="1568433" y="1768001"/>
                  <a:pt x="1533874" y="1779262"/>
                  <a:pt x="1499560" y="1790700"/>
                </a:cubicBezTo>
                <a:cubicBezTo>
                  <a:pt x="1412173" y="1819829"/>
                  <a:pt x="1302435" y="1811529"/>
                  <a:pt x="1220160" y="1816100"/>
                </a:cubicBezTo>
                <a:cubicBezTo>
                  <a:pt x="1233543" y="1762567"/>
                  <a:pt x="1227784" y="1757676"/>
                  <a:pt x="1270960" y="1714500"/>
                </a:cubicBezTo>
                <a:cubicBezTo>
                  <a:pt x="1285927" y="1699533"/>
                  <a:pt x="1306793" y="1691367"/>
                  <a:pt x="1321760" y="1676400"/>
                </a:cubicBezTo>
                <a:cubicBezTo>
                  <a:pt x="1332553" y="1665607"/>
                  <a:pt x="1361836" y="1642493"/>
                  <a:pt x="1347160" y="1638300"/>
                </a:cubicBezTo>
                <a:cubicBezTo>
                  <a:pt x="1321069" y="1630845"/>
                  <a:pt x="1103588" y="1675480"/>
                  <a:pt x="1093160" y="1676400"/>
                </a:cubicBezTo>
                <a:cubicBezTo>
                  <a:pt x="996079" y="1684966"/>
                  <a:pt x="898427" y="1684867"/>
                  <a:pt x="801060" y="1689100"/>
                </a:cubicBezTo>
                <a:cubicBezTo>
                  <a:pt x="767193" y="1684867"/>
                  <a:pt x="727233" y="1696238"/>
                  <a:pt x="699460" y="1676400"/>
                </a:cubicBezTo>
                <a:cubicBezTo>
                  <a:pt x="685257" y="1666255"/>
                  <a:pt x="703500" y="1640755"/>
                  <a:pt x="712160" y="1625600"/>
                </a:cubicBezTo>
                <a:cubicBezTo>
                  <a:pt x="721071" y="1610006"/>
                  <a:pt x="738762" y="1601298"/>
                  <a:pt x="750260" y="1587500"/>
                </a:cubicBezTo>
                <a:cubicBezTo>
                  <a:pt x="760031" y="1575774"/>
                  <a:pt x="767193" y="1562100"/>
                  <a:pt x="775660" y="1549400"/>
                </a:cubicBezTo>
                <a:cubicBezTo>
                  <a:pt x="609844" y="1438856"/>
                  <a:pt x="761430" y="1530165"/>
                  <a:pt x="280360" y="1511300"/>
                </a:cubicBezTo>
                <a:cubicBezTo>
                  <a:pt x="216768" y="1508806"/>
                  <a:pt x="153360" y="1502833"/>
                  <a:pt x="89860" y="1498600"/>
                </a:cubicBezTo>
                <a:cubicBezTo>
                  <a:pt x="77160" y="1494367"/>
                  <a:pt x="64632" y="1489578"/>
                  <a:pt x="51760" y="1485900"/>
                </a:cubicBezTo>
                <a:cubicBezTo>
                  <a:pt x="34977" y="1481105"/>
                  <a:pt x="-6846" y="1488812"/>
                  <a:pt x="960" y="1473200"/>
                </a:cubicBezTo>
                <a:cubicBezTo>
                  <a:pt x="10613" y="1453893"/>
                  <a:pt x="43293" y="1464733"/>
                  <a:pt x="64460" y="1460500"/>
                </a:cubicBezTo>
                <a:cubicBezTo>
                  <a:pt x="81393" y="1452033"/>
                  <a:pt x="99508" y="1445602"/>
                  <a:pt x="115260" y="1435100"/>
                </a:cubicBezTo>
                <a:cubicBezTo>
                  <a:pt x="150483" y="1411618"/>
                  <a:pt x="181637" y="1382382"/>
                  <a:pt x="216860" y="1358900"/>
                </a:cubicBezTo>
                <a:lnTo>
                  <a:pt x="254960" y="1333500"/>
                </a:lnTo>
                <a:cubicBezTo>
                  <a:pt x="242260" y="1329267"/>
                  <a:pt x="227999" y="1328226"/>
                  <a:pt x="216860" y="1320800"/>
                </a:cubicBezTo>
                <a:cubicBezTo>
                  <a:pt x="172498" y="1291225"/>
                  <a:pt x="172917" y="1268094"/>
                  <a:pt x="153360" y="1219200"/>
                </a:cubicBezTo>
                <a:cubicBezTo>
                  <a:pt x="165957" y="1181408"/>
                  <a:pt x="172226" y="1124737"/>
                  <a:pt x="216860" y="1104900"/>
                </a:cubicBezTo>
                <a:cubicBezTo>
                  <a:pt x="240391" y="1094442"/>
                  <a:pt x="267660" y="1096433"/>
                  <a:pt x="293060" y="1092200"/>
                </a:cubicBezTo>
                <a:cubicBezTo>
                  <a:pt x="280360" y="1058333"/>
                  <a:pt x="272108" y="1022446"/>
                  <a:pt x="254960" y="990600"/>
                </a:cubicBezTo>
                <a:cubicBezTo>
                  <a:pt x="215449" y="917222"/>
                  <a:pt x="197104" y="932744"/>
                  <a:pt x="140660" y="876300"/>
                </a:cubicBezTo>
                <a:cubicBezTo>
                  <a:pt x="124374" y="860014"/>
                  <a:pt x="80093" y="802057"/>
                  <a:pt x="64460" y="774700"/>
                </a:cubicBezTo>
                <a:cubicBezTo>
                  <a:pt x="55067" y="758262"/>
                  <a:pt x="51180" y="738444"/>
                  <a:pt x="39060" y="723900"/>
                </a:cubicBezTo>
                <a:cubicBezTo>
                  <a:pt x="29289" y="712174"/>
                  <a:pt x="960" y="713764"/>
                  <a:pt x="960" y="698500"/>
                </a:cubicBezTo>
                <a:cubicBezTo>
                  <a:pt x="960" y="685113"/>
                  <a:pt x="26755" y="705927"/>
                  <a:pt x="39060" y="711200"/>
                </a:cubicBezTo>
                <a:cubicBezTo>
                  <a:pt x="56461" y="718658"/>
                  <a:pt x="72927" y="728133"/>
                  <a:pt x="89860" y="736600"/>
                </a:cubicBezTo>
                <a:cubicBezTo>
                  <a:pt x="127960" y="732367"/>
                  <a:pt x="171819" y="744481"/>
                  <a:pt x="204160" y="723900"/>
                </a:cubicBezTo>
                <a:cubicBezTo>
                  <a:pt x="226748" y="709526"/>
                  <a:pt x="229560" y="647700"/>
                  <a:pt x="229560" y="647700"/>
                </a:cubicBezTo>
                <a:cubicBezTo>
                  <a:pt x="213074" y="532295"/>
                  <a:pt x="226326" y="587198"/>
                  <a:pt x="191460" y="482600"/>
                </a:cubicBezTo>
                <a:lnTo>
                  <a:pt x="178760" y="444500"/>
                </a:lnTo>
                <a:cubicBezTo>
                  <a:pt x="191460" y="436033"/>
                  <a:pt x="201804" y="421609"/>
                  <a:pt x="216860" y="419100"/>
                </a:cubicBezTo>
                <a:cubicBezTo>
                  <a:pt x="230065" y="416899"/>
                  <a:pt x="241973" y="428553"/>
                  <a:pt x="254960" y="431800"/>
                </a:cubicBezTo>
                <a:cubicBezTo>
                  <a:pt x="319044" y="447821"/>
                  <a:pt x="309442" y="444500"/>
                  <a:pt x="369260" y="444500"/>
                </a:cubicBezTo>
              </a:path>
            </a:pathLst>
          </a:custGeom>
          <a:solidFill>
            <a:srgbClr val="FFFF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/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NOTE: </a:t>
                </a:r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 Neural Network can be viewed as a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just like all of our past models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blipFill>
                <a:blip r:embed="rId9"/>
                <a:stretch>
                  <a:fillRect l="-123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80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278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6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3413659" y="3941678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2611729" y="5288988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Input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524500" y="613944"/>
            <a:ext cx="6500366" cy="452896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5719785" y="4995077"/>
            <a:ext cx="6245557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511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?</a:t>
            </a:r>
            <a:endParaRPr lang="en-US" sz="24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Hidden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52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7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719784" y="1778778"/>
            <a:ext cx="6305081" cy="398535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7657721" y="1102591"/>
            <a:ext cx="1768821" cy="724704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5352274" y="22800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4521906" y="132125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Output layer</a:t>
            </a:r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5559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498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They take input(s), apply some aggregate operation(s) -- often a </a:t>
            </a:r>
            <a:r>
              <a:rPr lang="en-US" sz="2000" b="1" dirty="0">
                <a:latin typeface="Avenir Next" panose="020B0503020202020204" pitchFamily="34" charset="0"/>
              </a:rPr>
              <a:t>non-linear transformation</a:t>
            </a:r>
            <a:r>
              <a:rPr lang="en-US" sz="2000" dirty="0">
                <a:latin typeface="Avenir Next" panose="020B0503020202020204" pitchFamily="34" charset="0"/>
              </a:rPr>
              <a:t> -- and yield a scalar value.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89399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/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000" dirty="0">
                    <a:latin typeface="Avenir Next" panose="020B0503020202020204" pitchFamily="34" charset="0"/>
                  </a:rPr>
                  <a:t>the input layer’s, is called an </a:t>
                </a:r>
                <a:r>
                  <a:rPr lang="en-US" sz="2000" b="1" dirty="0">
                    <a:latin typeface="Avenir Next" panose="020B0503020202020204" pitchFamily="34" charset="0"/>
                  </a:rPr>
                  <a:t>activation function.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The sigmoid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is a common choice and is equivalent to performing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logistic regression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on its given inputs.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blipFill>
                <a:blip r:embed="rId20"/>
                <a:stretch>
                  <a:fillRect l="-1553" r="-279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81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3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53BE38-95B9-8D4F-B56D-4ADF599AFE4A}"/>
              </a:ext>
            </a:extLst>
          </p:cNvPr>
          <p:cNvSpPr/>
          <p:nvPr/>
        </p:nvSpPr>
        <p:spPr>
          <a:xfrm>
            <a:off x="75370" y="22667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9600" y="501299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38142" y="4980942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14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Thus, neural nets can be viewed as being a fully-connected set of logistic regressions, oftentimes stacked (multiple hidden layers)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7045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436012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6A54D6-9688-9641-9C15-FF9545EF4ED0}"/>
              </a:ext>
            </a:extLst>
          </p:cNvPr>
          <p:cNvSpPr/>
          <p:nvPr/>
        </p:nvSpPr>
        <p:spPr>
          <a:xfrm>
            <a:off x="443008" y="245324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BDB42A-C327-DA46-984D-DAD354549EC4}"/>
              </a:ext>
            </a:extLst>
          </p:cNvPr>
          <p:cNvSpPr/>
          <p:nvPr/>
        </p:nvSpPr>
        <p:spPr>
          <a:xfrm>
            <a:off x="1400618" y="2541234"/>
            <a:ext cx="4750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First, specify a </a:t>
            </a:r>
            <a:r>
              <a:rPr lang="en-US" sz="2400" b="1" dirty="0">
                <a:latin typeface="Avenir Next" panose="020B0503020202020204" pitchFamily="34" charset="0"/>
              </a:rPr>
              <a:t>cost function</a:t>
            </a:r>
            <a:r>
              <a:rPr lang="en-US" sz="2400" dirty="0">
                <a:latin typeface="Avenir Next" panose="020B0503020202020204" pitchFamily="34" charset="0"/>
              </a:rPr>
              <a:t> and an </a:t>
            </a:r>
            <a:r>
              <a:rPr lang="en-US" sz="2400" b="1" dirty="0">
                <a:latin typeface="Avenir Next" panose="020B0503020202020204" pitchFamily="34" charset="0"/>
              </a:rPr>
              <a:t>optimization algorithm</a:t>
            </a:r>
            <a:r>
              <a:rPr lang="en-US" sz="2400" dirty="0">
                <a:latin typeface="Avenir Next" panose="020B0503020202020204" pitchFamily="34" charset="0"/>
              </a:rPr>
              <a:t>, just like we did for our other supervised, parametric models</a:t>
            </a:r>
          </a:p>
        </p:txBody>
      </p:sp>
    </p:spTree>
    <p:extLst>
      <p:ext uri="{BB962C8B-B14F-4D97-AF65-F5344CB8AC3E}">
        <p14:creationId xmlns:p14="http://schemas.microsoft.com/office/powerpoint/2010/main" val="35488055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/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blipFill>
                <a:blip r:embed="rId19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2822BA-9B74-764C-ADBE-C6DAE7D6DB9D}"/>
              </a:ext>
            </a:extLst>
          </p:cNvPr>
          <p:cNvSpPr txBox="1"/>
          <p:nvPr/>
        </p:nvSpPr>
        <p:spPr>
          <a:xfrm>
            <a:off x="270933" y="156200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/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via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blipFill>
                <a:blip r:embed="rId20"/>
                <a:stretch>
                  <a:fillRect l="-2564" t="-61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B122075B-5E62-354C-B952-502FD7EE9B8F}"/>
              </a:ext>
            </a:extLst>
          </p:cNvPr>
          <p:cNvSpPr/>
          <p:nvPr/>
        </p:nvSpPr>
        <p:spPr>
          <a:xfrm rot="5400000">
            <a:off x="3452333" y="683440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D73A53-9C3D-7F47-B4BB-0171C2FD8B19}"/>
              </a:ext>
            </a:extLst>
          </p:cNvPr>
          <p:cNvSpPr txBox="1"/>
          <p:nvPr/>
        </p:nvSpPr>
        <p:spPr>
          <a:xfrm>
            <a:off x="1645225" y="2950309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</p:spTree>
    <p:extLst>
      <p:ext uri="{BB962C8B-B14F-4D97-AF65-F5344CB8AC3E}">
        <p14:creationId xmlns:p14="http://schemas.microsoft.com/office/powerpoint/2010/main" val="4044877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20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700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7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45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5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0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4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5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6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7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258740"/>
            <a:ext cx="5791279" cy="173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403777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21604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4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5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16795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369601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4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975918"/>
            <a:ext cx="5791279" cy="13262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296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102185" y="12628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61987" y="4995747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1669" y="500800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C093D-8460-8241-98DE-46BA48C9B42A}"/>
              </a:ext>
            </a:extLst>
          </p:cNvPr>
          <p:cNvSpPr/>
          <p:nvPr/>
        </p:nvSpPr>
        <p:spPr>
          <a:xfrm>
            <a:off x="9655384" y="641982"/>
            <a:ext cx="2152185" cy="6052659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82DCD-8700-E642-8F7A-0695EB0DB47D}"/>
              </a:ext>
            </a:extLst>
          </p:cNvPr>
          <p:cNvSpPr/>
          <p:nvPr/>
        </p:nvSpPr>
        <p:spPr>
          <a:xfrm>
            <a:off x="381763" y="412595"/>
            <a:ext cx="6074844" cy="427790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95FBA-21AD-E24C-9BF3-E2ED10FA4E17}"/>
              </a:ext>
            </a:extLst>
          </p:cNvPr>
          <p:cNvSpPr txBox="1"/>
          <p:nvPr/>
        </p:nvSpPr>
        <p:spPr>
          <a:xfrm>
            <a:off x="624139" y="500868"/>
            <a:ext cx="5840598" cy="4172937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 use target data,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,  to provide feedback so that your model can learn the relationship between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800" dirty="0">
                <a:latin typeface="Avenir Next" panose="020B0503020202020204" pitchFamily="34" charset="0"/>
              </a:rPr>
              <a:t> 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/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3318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012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8882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2667" y="1803326"/>
            <a:ext cx="6106433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(1−0.4)]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74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627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832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907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40505" y="1776508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8">
            <a:extLst>
              <a:ext uri="{FF2B5EF4-FFF2-40B4-BE49-F238E27FC236}">
                <a16:creationId xmlns:a16="http://schemas.microsoft.com/office/drawing/2014/main" id="{0347D17D-4019-C842-A927-B2D47C0C2464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D67F2B7-B202-AB42-A317-ECAF349CAAE6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145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423572" y="2376494"/>
            <a:ext cx="260078" cy="37161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1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2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Down Arrow 50">
            <a:extLst>
              <a:ext uri="{FF2B5EF4-FFF2-40B4-BE49-F238E27FC236}">
                <a16:creationId xmlns:a16="http://schemas.microsoft.com/office/drawing/2014/main" id="{4C3AFF91-23B1-574C-AF6B-A63338BCF87D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F3698CE-C339-D445-B2FB-C103F7CF0D73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91532" y="3353482"/>
            <a:ext cx="6126621" cy="17236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00AC043-D913-F14D-B857-DCD0564D1912}"/>
              </a:ext>
            </a:extLst>
          </p:cNvPr>
          <p:cNvSpPr/>
          <p:nvPr/>
        </p:nvSpPr>
        <p:spPr>
          <a:xfrm rot="1915388">
            <a:off x="6469237" y="3285367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F279B0B4-7926-EA4D-9DD9-97FBFC92096C}"/>
              </a:ext>
            </a:extLst>
          </p:cNvPr>
          <p:cNvSpPr/>
          <p:nvPr/>
        </p:nvSpPr>
        <p:spPr>
          <a:xfrm rot="20206944">
            <a:off x="7930058" y="3336761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26E736B-0273-F54F-919D-180E5C90B863}"/>
              </a:ext>
            </a:extLst>
          </p:cNvPr>
          <p:cNvSpPr/>
          <p:nvPr/>
        </p:nvSpPr>
        <p:spPr>
          <a:xfrm rot="19675178">
            <a:off x="10847627" y="3355279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1350E9D-1D36-D848-9046-B5BF7758B7CD}"/>
              </a:ext>
            </a:extLst>
          </p:cNvPr>
          <p:cNvSpPr/>
          <p:nvPr/>
        </p:nvSpPr>
        <p:spPr>
          <a:xfrm rot="2221637">
            <a:off x="9141075" y="3188999"/>
            <a:ext cx="334775" cy="2249980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431970C0-0221-1642-8ED6-63BCC27B89C8}"/>
              </a:ext>
            </a:extLst>
          </p:cNvPr>
          <p:cNvSpPr/>
          <p:nvPr/>
        </p:nvSpPr>
        <p:spPr>
          <a:xfrm rot="17959503">
            <a:off x="9497505" y="2357657"/>
            <a:ext cx="316007" cy="386980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1D83F47A-3762-154B-A3D6-24978C6E0FD5}"/>
              </a:ext>
            </a:extLst>
          </p:cNvPr>
          <p:cNvSpPr/>
          <p:nvPr/>
        </p:nvSpPr>
        <p:spPr>
          <a:xfrm rot="3654671">
            <a:off x="7795921" y="2487779"/>
            <a:ext cx="363830" cy="358799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/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/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/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/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/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/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  <a:blipFill>
                <a:blip r:embed="rId2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702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830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2316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many linear or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combinations of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model highly complex behavior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designed well, can provide state-of-the-art results on most tasks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Incredible resources, libraries, and support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blipFill>
                <a:blip r:embed="rId2"/>
                <a:stretch>
                  <a:fillRect l="-1399" t="-1111" r="-2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567019" y="1763225"/>
            <a:ext cx="5408675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Sensitive to architecture choices and hyperparameters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Tricky to debug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computationally expensive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Poor interpretability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CE15-10E6-FD48-9BCF-5FF4536944AE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4571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Predicts real numbers (</a:t>
                </a: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regression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 model)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blipFill>
                <a:blip r:embed="rId2"/>
                <a:stretch>
                  <a:fillRect l="-990" t="-851" b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0745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5635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FF3677-5369-504A-A156-518A95DF5530}"/>
              </a:ext>
            </a:extLst>
          </p:cNvPr>
          <p:cNvSpPr/>
          <p:nvPr/>
        </p:nvSpPr>
        <p:spPr>
          <a:xfrm>
            <a:off x="3280196" y="601077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4A703C-2A74-6C45-8463-99C65E375D5F}"/>
              </a:ext>
            </a:extLst>
          </p:cNvPr>
          <p:cNvSpPr/>
          <p:nvPr/>
        </p:nvSpPr>
        <p:spPr>
          <a:xfrm>
            <a:off x="5620635" y="6000144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87C273-6607-864C-A5AA-2B49000D6075}"/>
              </a:ext>
            </a:extLst>
          </p:cNvPr>
          <p:cNvSpPr/>
          <p:nvPr/>
        </p:nvSpPr>
        <p:spPr>
          <a:xfrm>
            <a:off x="7665679" y="6004945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5B46F9-DDBA-A14F-8BAD-8725AADAD1E3}"/>
              </a:ext>
            </a:extLst>
          </p:cNvPr>
          <p:cNvSpPr/>
          <p:nvPr/>
        </p:nvSpPr>
        <p:spPr>
          <a:xfrm>
            <a:off x="9873247" y="601180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00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careful of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overfitting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your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/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Consider adding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regularization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your cost function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blipFill>
                <a:blip r:embed="rId2"/>
                <a:stretch>
                  <a:fillRect l="-838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Imposes a penalty based on your parameter values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blipFill>
                <a:blip r:embed="rId3"/>
                <a:stretch>
                  <a:fillRect l="-687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EFE2C1-DF39-854D-A9D1-BFC2B94F9A35}"/>
              </a:ext>
            </a:extLst>
          </p:cNvPr>
          <p:cNvSpPr txBox="1"/>
          <p:nvPr/>
        </p:nvSpPr>
        <p:spPr>
          <a:xfrm>
            <a:off x="1201196" y="4284218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L1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86D46-5E86-FE4E-A202-4627860DADA7}"/>
              </a:ext>
            </a:extLst>
          </p:cNvPr>
          <p:cNvSpPr txBox="1"/>
          <p:nvPr/>
        </p:nvSpPr>
        <p:spPr>
          <a:xfrm>
            <a:off x="1201196" y="5172810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L2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/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  <a:blipFill>
                <a:blip r:embed="rId4"/>
                <a:stretch>
                  <a:fillRect t="-127027" b="-18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/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460213-B3AD-D64D-9176-D1EC09E7CC47}"/>
              </a:ext>
            </a:extLst>
          </p:cNvPr>
          <p:cNvSpPr txBox="1"/>
          <p:nvPr/>
        </p:nvSpPr>
        <p:spPr>
          <a:xfrm>
            <a:off x="6406704" y="5160773"/>
            <a:ext cx="420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many small-weight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AE528-7BE4-6142-8720-1A687D43AA50}"/>
              </a:ext>
            </a:extLst>
          </p:cNvPr>
          <p:cNvSpPr txBox="1"/>
          <p:nvPr/>
        </p:nvSpPr>
        <p:spPr>
          <a:xfrm>
            <a:off x="6317804" y="4241714"/>
            <a:ext cx="438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sparse weights (many 0’s)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B00EF-23D9-DB45-9534-4161D827608B}"/>
              </a:ext>
            </a:extLst>
          </p:cNvPr>
          <p:cNvSpPr/>
          <p:nvPr/>
        </p:nvSpPr>
        <p:spPr>
          <a:xfrm>
            <a:off x="2937281" y="6152196"/>
            <a:ext cx="5922070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Additionally, you can add dropout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38761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wisely use your 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F6A5B-DDE1-F647-B201-BB7E3B989351}"/>
              </a:ext>
            </a:extLst>
          </p:cNvPr>
          <p:cNvSpPr txBox="1"/>
          <p:nvPr/>
        </p:nvSpPr>
        <p:spPr>
          <a:xfrm>
            <a:off x="1881092" y="3437429"/>
            <a:ext cx="9117108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Shuffle your training data and optionally bootstrap samples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9609091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whenever we’ve discussed training a model, we’ve assumed our data was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and we framed the problem as maximizing the similarity of the predictions and the gold truth by adjusting the parameters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blipFill>
                <a:blip r:embed="rId2"/>
                <a:stretch>
                  <a:fillRect l="-875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5E8869-48D0-0341-90A4-43CAD68D8A82}"/>
              </a:ext>
            </a:extLst>
          </p:cNvPr>
          <p:cNvSpPr/>
          <p:nvPr/>
        </p:nvSpPr>
        <p:spPr>
          <a:xfrm>
            <a:off x="3145817" y="3562301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/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04639B-B90F-6D46-A24A-EFB56A0E1EF2}"/>
              </a:ext>
            </a:extLst>
          </p:cNvPr>
          <p:cNvSpPr/>
          <p:nvPr/>
        </p:nvSpPr>
        <p:spPr>
          <a:xfrm>
            <a:off x="3149539" y="471652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2F6C-66C7-F24A-AA72-E630B7CDA313}"/>
              </a:ext>
            </a:extLst>
          </p:cNvPr>
          <p:cNvSpPr txBox="1"/>
          <p:nvPr/>
        </p:nvSpPr>
        <p:spPr>
          <a:xfrm>
            <a:off x="4245035" y="487393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4125D28-1174-3348-A25D-6A60284947E6}"/>
              </a:ext>
            </a:extLst>
          </p:cNvPr>
          <p:cNvSpPr/>
          <p:nvPr/>
        </p:nvSpPr>
        <p:spPr>
          <a:xfrm rot="5400000">
            <a:off x="8011592" y="4773123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/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EC0C9C-0881-1F4A-8F27-3E77C0942F05}"/>
              </a:ext>
            </a:extLst>
          </p:cNvPr>
          <p:cNvSpPr txBox="1"/>
          <p:nvPr/>
        </p:nvSpPr>
        <p:spPr>
          <a:xfrm>
            <a:off x="7173391" y="6070488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4A81C4-4D35-F84E-AB1E-6F0893AEE38A}"/>
              </a:ext>
            </a:extLst>
          </p:cNvPr>
          <p:cNvSpPr/>
          <p:nvPr/>
        </p:nvSpPr>
        <p:spPr>
          <a:xfrm>
            <a:off x="2430557" y="3146551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e.g.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7758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020640" y="1060846"/>
            <a:ext cx="101507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were performing the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maximum likelihood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likelihood estimate (MLE)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asserts that we should choose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as to maximize the probability of the observed data (i.e.,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should become as close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 possible)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blipFill>
                <a:blip r:embed="rId2"/>
                <a:stretch>
                  <a:fillRect l="-113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FC82217-4E85-5842-9B3B-6567D8557A8D}"/>
              </a:ext>
            </a:extLst>
          </p:cNvPr>
          <p:cNvSpPr/>
          <p:nvPr/>
        </p:nvSpPr>
        <p:spPr>
          <a:xfrm>
            <a:off x="1833439" y="2382643"/>
            <a:ext cx="926857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</p:txBody>
      </p:sp>
    </p:spTree>
    <p:extLst>
      <p:ext uri="{BB962C8B-B14F-4D97-AF65-F5344CB8AC3E}">
        <p14:creationId xmlns:p14="http://schemas.microsoft.com/office/powerpoint/2010/main" val="16799699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 other words, we were searching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blipFill>
                <a:blip r:embed="rId3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/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Say we have the likelihood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  <a:blipFill>
                <a:blip r:embed="rId5"/>
                <a:stretch>
                  <a:fillRect l="-1031" t="-6154" r="-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4250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293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7483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6668F6A4-1286-814B-B5F9-F4BE39A81B8D}"/>
              </a:ext>
            </a:extLst>
          </p:cNvPr>
          <p:cNvSpPr/>
          <p:nvPr/>
        </p:nvSpPr>
        <p:spPr>
          <a:xfrm>
            <a:off x="2151607" y="2763726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/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Avenir Next" panose="020B0503020202020204" pitchFamily="34" charset="0"/>
                  </a:rPr>
                  <a:t>NOTE</a:t>
                </a:r>
                <a:r>
                  <a:rPr lang="en-US" sz="2400" dirty="0">
                    <a:latin typeface="Avenir Next" panose="020B0503020202020204" pitchFamily="34" charset="0"/>
                  </a:rPr>
                  <a:t>: If the prior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is uniform (i.e., not Gaussian or any other distribution),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𝐴𝑃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blipFill>
                <a:blip r:embed="rId6"/>
                <a:stretch>
                  <a:fillRect l="-1042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8C063F-8955-3F4C-A79D-B01671832BFB}"/>
              </a:ext>
            </a:extLst>
          </p:cNvPr>
          <p:cNvSpPr/>
          <p:nvPr/>
        </p:nvSpPr>
        <p:spPr>
          <a:xfrm>
            <a:off x="4313234" y="4081554"/>
            <a:ext cx="54014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Thus, MLE is a special case of MAP!</a:t>
            </a:r>
          </a:p>
        </p:txBody>
      </p:sp>
    </p:spTree>
    <p:extLst>
      <p:ext uri="{BB962C8B-B14F-4D97-AF65-F5344CB8AC3E}">
        <p14:creationId xmlns:p14="http://schemas.microsoft.com/office/powerpoint/2010/main" val="4200671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“flat” (each feature/column is independent of the others)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331027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314201-4AB3-3440-B6EC-D498C550E6EF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2994E-9329-574A-A254-0845A4A7F267}"/>
              </a:ext>
            </a:extLst>
          </p:cNvPr>
          <p:cNvSpPr txBox="1"/>
          <p:nvPr/>
        </p:nvSpPr>
        <p:spPr>
          <a:xfrm>
            <a:off x="530222" y="940362"/>
            <a:ext cx="7237890" cy="232371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40185723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866535"/>
            <a:ext cx="79121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picture data, whereby each pixel is a feature. Obviously, pixels near one another in 2D space (both vertically and horizontally) are highly correlated.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2359025" y="6109237"/>
            <a:ext cx="76930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flattened vector wouldn’t work well.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460EDA-B476-2744-9D25-F0B86D71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3427721"/>
            <a:ext cx="1758950" cy="201974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48CD4-3784-654E-8FEA-90168914A45C}"/>
              </a:ext>
            </a:extLst>
          </p:cNvPr>
          <p:cNvSpPr txBox="1">
            <a:spLocks/>
          </p:cNvSpPr>
          <p:nvPr/>
        </p:nvSpPr>
        <p:spPr>
          <a:xfrm>
            <a:off x="7169150" y="4076079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</p:spTree>
    <p:extLst>
      <p:ext uri="{BB962C8B-B14F-4D97-AF65-F5344CB8AC3E}">
        <p14:creationId xmlns:p14="http://schemas.microsoft.com/office/powerpoint/2010/main" val="42302459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CNNs</a:t>
            </a:r>
          </a:p>
        </p:txBody>
      </p:sp>
    </p:spTree>
    <p:extLst>
      <p:ext uri="{BB962C8B-B14F-4D97-AF65-F5344CB8AC3E}">
        <p14:creationId xmlns:p14="http://schemas.microsoft.com/office/powerpoint/2010/main" val="18388070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</a:t>
            </a:r>
            <a:r>
              <a:rPr lang="en-US" sz="2400" b="1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i.i.d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(each row is independent from one another)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83291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961282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data that is sequential in nature (e.g., natural text, speech, video frames, time series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1565968" y="4027934"/>
            <a:ext cx="42125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“Today, I went to the 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_____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CCEA75-FF02-7640-9668-AD0AB05E3BCA}"/>
              </a:ext>
            </a:extLst>
          </p:cNvPr>
          <p:cNvSpPr txBox="1">
            <a:spLocks/>
          </p:cNvSpPr>
          <p:nvPr/>
        </p:nvSpPr>
        <p:spPr>
          <a:xfrm>
            <a:off x="7467599" y="5402921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638BE-9645-CD4F-B5CB-ED105655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73" y="2973576"/>
            <a:ext cx="2372027" cy="210871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5AE9FA-221B-1349-A16C-1AF8D1872A55}"/>
              </a:ext>
            </a:extLst>
          </p:cNvPr>
          <p:cNvSpPr txBox="1">
            <a:spLocks/>
          </p:cNvSpPr>
          <p:nvPr/>
        </p:nvSpPr>
        <p:spPr>
          <a:xfrm>
            <a:off x="1525814" y="5372741"/>
            <a:ext cx="4252686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UNDERESTANDING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80147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RNNs / LSTMs</a:t>
            </a:r>
          </a:p>
        </p:txBody>
      </p:sp>
    </p:spTree>
    <p:extLst>
      <p:ext uri="{BB962C8B-B14F-4D97-AF65-F5344CB8AC3E}">
        <p14:creationId xmlns:p14="http://schemas.microsoft.com/office/powerpoint/2010/main" val="29852915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learned that PCA can transform our data while maintaining variance. However, it’s unsupervised. Can we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learn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 better representation of our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1546224" y="3704619"/>
            <a:ext cx="9099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Perhaps, we can learn how the data was “generated”?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249487" y="52443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Autoencoders</a:t>
            </a:r>
          </a:p>
        </p:txBody>
      </p:sp>
    </p:spTree>
    <p:extLst>
      <p:ext uri="{BB962C8B-B14F-4D97-AF65-F5344CB8AC3E}">
        <p14:creationId xmlns:p14="http://schemas.microsoft.com/office/powerpoint/2010/main" val="20733743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we generate realistic, synthetic data, and do so in such a realistic way that it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increases the performance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 our classifiers?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3685379" y="5573798"/>
            <a:ext cx="52784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DeepFake is an example that uses GANs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38824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GANs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(not GAMs)</a:t>
            </a:r>
          </a:p>
        </p:txBody>
      </p:sp>
    </p:spTree>
    <p:extLst>
      <p:ext uri="{BB962C8B-B14F-4D97-AF65-F5344CB8AC3E}">
        <p14:creationId xmlns:p14="http://schemas.microsoft.com/office/powerpoint/2010/main" val="30839225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6" y="1104741"/>
            <a:ext cx="836771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Instead of making just 1 prediction per preset input, sometimes we may want to get real-time feedback as to what our prediction’s effects were. For example, navigating through an environment or game (Mars or Chess Board)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572938" y="3815513"/>
            <a:ext cx="750332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need to represent the updated environment, possible actions to take, risks of those actions,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52413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Reinforcement Learning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773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4594225" y="2437683"/>
            <a:ext cx="300355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Questions?</a:t>
            </a:r>
            <a:endParaRPr lang="en-US" sz="2800" b="1" dirty="0">
              <a:solidFill>
                <a:srgbClr val="C00000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4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58EF7E-33E8-6443-925E-93420ABBA0D0}"/>
              </a:ext>
            </a:extLst>
          </p:cNvPr>
          <p:cNvSpPr txBox="1"/>
          <p:nvPr/>
        </p:nvSpPr>
        <p:spPr>
          <a:xfrm>
            <a:off x="530222" y="940362"/>
            <a:ext cx="7237890" cy="396262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Classification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 are </a:t>
            </a:r>
            <a:r>
              <a:rPr lang="en-US" sz="2800" i="1" dirty="0">
                <a:latin typeface="Avenir Next" panose="020B0503020202020204" pitchFamily="34" charset="0"/>
              </a:rPr>
              <a:t>categorical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03E93D-3AF4-5846-927A-1C84D1B54820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11377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200501" y="808239"/>
            <a:ext cx="5110669" cy="391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this this is our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BB5F137-9F32-EA4E-B946-51150CA6B6CD}"/>
              </a:ext>
            </a:extLst>
          </p:cNvPr>
          <p:cNvSpPr/>
          <p:nvPr/>
        </p:nvSpPr>
        <p:spPr>
          <a:xfrm>
            <a:off x="258898" y="3854367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11538" y="-1437268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93A48C7A-4570-4242-9CAC-C7940BB1D097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8A604-9204-BD47-B9BC-714C73EC378A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CAAAE847-11BB-A744-9588-0DB2A2EC76ED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97B2245-971A-DD46-A574-2450E7BF168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A78F72-8226-4E49-85E5-6468A737F7C6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66C387-AFD5-8C43-86D4-AFB930A4A2AA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A8B792C-427B-8149-B688-256A583606BF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B798CDF-A0D0-AD48-ABB9-7D9BA4B11E1D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46E0182-828B-BB4B-B9A8-9E55A5A76226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A77A75C-9392-5342-9179-ABC4BF350933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4F2D834-1348-F841-B466-985548F388B6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81166D0-CE30-5948-A4DB-F3AD5DE9AF9E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5B7F06-1281-6447-87F7-23078973C89C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7AC8A70-362E-E94F-A393-F9B56414BAAE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E43D96-9548-234F-83AA-3A4B19CCEBC0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E5D012C-41F8-EE4E-8CA1-1910A42A7B58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EA8F2B-EDFF-4D4A-897B-343228304B96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DEF107C-D82C-7943-A571-F84C6DA4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69A025-461D-8446-960E-D0B9FEA80CE4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774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22572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9509831" cy="5471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Recap models from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CS109A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and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the different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categories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of models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Discern similarities/differences between models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comfortable choosing which model to use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the limitations of our models thus far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prepared tackling the remaining course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46406" y="1509941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46406" y="1600656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6406" y="2373541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6406" y="2464256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71806" y="3224441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71806" y="3315156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71806" y="3997325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71806" y="4088040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1114862" y="4931726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1114862" y="5022441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1145218" y="5775412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1145218" y="5866127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27DA4-8E54-FF49-87B9-4D51802BE504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90282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8097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767F24E9-24DD-574D-B807-8AF60CB71F43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D6C423-63F5-BE47-993E-94EE91C969DC}"/>
              </a:ext>
            </a:extLst>
          </p:cNvPr>
          <p:cNvSpPr/>
          <p:nvPr/>
        </p:nvSpPr>
        <p:spPr>
          <a:xfrm>
            <a:off x="0" y="57824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7532AB-3852-8247-A882-AAC2B19CDB38}"/>
              </a:ext>
            </a:extLst>
          </p:cNvPr>
          <p:cNvSpPr/>
          <p:nvPr/>
        </p:nvSpPr>
        <p:spPr>
          <a:xfrm>
            <a:off x="2254981" y="1327088"/>
            <a:ext cx="8739896" cy="408025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/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noFill/>
              <a:ln w="1016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NOTE:</a:t>
                </a: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dirty="0">
                    <a:latin typeface="Avenir Next" panose="020B0503020202020204" pitchFamily="34" charset="0"/>
                  </a:rPr>
                  <a:t>For convenience, in machine learning we tend to 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>
                    <a:latin typeface="Avenir Next" panose="020B0503020202020204" pitchFamily="34" charset="0"/>
                  </a:rPr>
                  <a:t> represent all of our model’s parameters</a:t>
                </a:r>
                <a:br>
                  <a:rPr lang="en-US" sz="2800" dirty="0">
                    <a:latin typeface="Avenir Next" panose="020B0503020202020204" pitchFamily="34" charset="0"/>
                  </a:rPr>
                </a:br>
                <a:r>
                  <a:rPr lang="en-US" sz="2800" dirty="0">
                    <a:latin typeface="Avenir Next" panose="020B0503020202020204" pitchFamily="34" charset="0"/>
                  </a:rPr>
                  <a:t>(e.g.,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800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blipFill>
                <a:blip r:embed="rId17"/>
                <a:stretch>
                  <a:fillRect l="-1629" r="-1466" b="-2128"/>
                </a:stretch>
              </a:blipFill>
              <a:ln w="1016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56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4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096DA10-5BA6-4748-B7D3-D45B566472A3}"/>
              </a:ext>
            </a:extLst>
          </p:cNvPr>
          <p:cNvSpPr txBox="1"/>
          <p:nvPr/>
        </p:nvSpPr>
        <p:spPr>
          <a:xfrm>
            <a:off x="6364086" y="1737306"/>
            <a:ext cx="582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testing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our model’s predictions, be mindful of what you select for: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05A6C-33A9-8248-86FB-61F9C816A92C}"/>
              </a:ext>
            </a:extLst>
          </p:cNvPr>
          <p:cNvSpPr txBox="1"/>
          <p:nvPr/>
        </p:nvSpPr>
        <p:spPr>
          <a:xfrm>
            <a:off x="6329297" y="2770919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evaluation metric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/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our model’s performance (e.g., Mean Squared Error (MSE),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1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score, etc.)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blipFill>
                <a:blip r:embed="rId4"/>
                <a:stretch>
                  <a:fillRect l="-1005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5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6C567D-5448-9446-B53C-3A28621FB90D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</p:spTree>
    <p:extLst>
      <p:ext uri="{BB962C8B-B14F-4D97-AF65-F5344CB8AC3E}">
        <p14:creationId xmlns:p14="http://schemas.microsoft.com/office/powerpoint/2010/main" val="412366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7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E1216-6131-494D-8990-C52227561DDC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C5B1F5-97B4-334E-A45A-960952424452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7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8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95923" y="4919558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381340" y="5107546"/>
            <a:ext cx="562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Two optimization algorithm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Gradient Descent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search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Directly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closed-form solution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/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10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2D36BE-8812-8C40-80C3-AEA722FA163A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1D81D-0996-BA4D-B3F6-B0A6A512552A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E567-7DA6-5C43-A9D1-CBF63A65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86" y="1114085"/>
            <a:ext cx="5002414" cy="52827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B079BF-BD96-C24A-BD23-3C8FE4D27528}"/>
              </a:ext>
            </a:extLst>
          </p:cNvPr>
          <p:cNvSpPr txBox="1"/>
          <p:nvPr/>
        </p:nvSpPr>
        <p:spPr>
          <a:xfrm>
            <a:off x="707781" y="1816454"/>
            <a:ext cx="55533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sum of the squared vertical distances (per our loss function, least squares) between each observation (red dots) and the plane.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A0B76-965C-DA41-91C8-4E935C354747}"/>
              </a:ext>
            </a:extLst>
          </p:cNvPr>
          <p:cNvSpPr txBox="1"/>
          <p:nvPr/>
        </p:nvSpPr>
        <p:spPr>
          <a:xfrm>
            <a:off x="6616700" y="64476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”</a:t>
            </a:r>
            <a:r>
              <a:rPr lang="en-US" sz="12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 Introduction to Statistical Learning</a:t>
            </a: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” (James, et al. 2017)</a:t>
            </a:r>
          </a:p>
        </p:txBody>
      </p:sp>
    </p:spTree>
    <p:extLst>
      <p:ext uri="{BB962C8B-B14F-4D97-AF65-F5344CB8AC3E}">
        <p14:creationId xmlns:p14="http://schemas.microsoft.com/office/powerpoint/2010/main" val="245014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Simple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fast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to model linear relationships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Interpretable results via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coefficients)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blipFill>
                <a:blip r:embed="rId2"/>
                <a:stretch>
                  <a:fillRect l="-1399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Can’t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relationships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outliers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collinearity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Assumes error terms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uncorrelated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27358-67B4-A442-BD6A-99A6DE9ABC76}"/>
              </a:ext>
            </a:extLst>
          </p:cNvPr>
          <p:cNvSpPr/>
          <p:nvPr/>
        </p:nvSpPr>
        <p:spPr>
          <a:xfrm>
            <a:off x="6670549" y="6398500"/>
            <a:ext cx="5000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 otherwise, we have false feedback during 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15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89FC70-31DC-9442-8314-4BC2CA096325}"/>
              </a:ext>
            </a:extLst>
          </p:cNvPr>
          <p:cNvSpPr/>
          <p:nvPr/>
        </p:nvSpPr>
        <p:spPr>
          <a:xfrm>
            <a:off x="14379" y="123625"/>
            <a:ext cx="12087922" cy="6768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662C15-A399-4C42-8DF2-B501A47369E6}"/>
              </a:ext>
            </a:extLst>
          </p:cNvPr>
          <p:cNvSpPr txBox="1"/>
          <p:nvPr/>
        </p:nvSpPr>
        <p:spPr>
          <a:xfrm>
            <a:off x="418669" y="957496"/>
            <a:ext cx="112793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Data Science World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A9304-F27B-A24B-963F-4AF44FF7C417}"/>
              </a:ext>
            </a:extLst>
          </p:cNvPr>
          <p:cNvSpPr txBox="1"/>
          <p:nvPr/>
        </p:nvSpPr>
        <p:spPr>
          <a:xfrm>
            <a:off x="4385211" y="2817394"/>
            <a:ext cx="4522277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 player</a:t>
            </a:r>
          </a:p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 players</a:t>
            </a:r>
          </a:p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226 players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50C4A7-9710-D34F-AD53-75BF30E5BAA0}"/>
              </a:ext>
            </a:extLst>
          </p:cNvPr>
          <p:cNvGrpSpPr/>
          <p:nvPr/>
        </p:nvGrpSpPr>
        <p:grpSpPr>
          <a:xfrm>
            <a:off x="3246119" y="3009743"/>
            <a:ext cx="847345" cy="672037"/>
            <a:chOff x="3127247" y="2976419"/>
            <a:chExt cx="847345" cy="672037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DCBB0F1E-EBBD-DB48-AF2B-C4E91EDE3634}"/>
                </a:ext>
              </a:extLst>
            </p:cNvPr>
            <p:cNvSpPr/>
            <p:nvPr/>
          </p:nvSpPr>
          <p:spPr>
            <a:xfrm rot="5400000">
              <a:off x="2991304" y="3112362"/>
              <a:ext cx="672037" cy="400151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AB388B07-A39D-434B-85C4-924A8ED32E2D}"/>
                </a:ext>
              </a:extLst>
            </p:cNvPr>
            <p:cNvSpPr/>
            <p:nvPr/>
          </p:nvSpPr>
          <p:spPr>
            <a:xfrm rot="5400000">
              <a:off x="3601248" y="3134676"/>
              <a:ext cx="464317" cy="282370"/>
            </a:xfrm>
            <a:prstGeom prst="triangle">
              <a:avLst>
                <a:gd name="adj" fmla="val 58123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CD424A-FEAE-734C-89A5-8C3DEF2F6D2F}"/>
              </a:ext>
            </a:extLst>
          </p:cNvPr>
          <p:cNvGrpSpPr/>
          <p:nvPr/>
        </p:nvGrpSpPr>
        <p:grpSpPr>
          <a:xfrm>
            <a:off x="3240885" y="4923647"/>
            <a:ext cx="847345" cy="672037"/>
            <a:chOff x="3136391" y="2976420"/>
            <a:chExt cx="847345" cy="672037"/>
          </a:xfrm>
        </p:grpSpPr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B5E8877-50E8-D342-BB06-99806FFB24E2}"/>
                </a:ext>
              </a:extLst>
            </p:cNvPr>
            <p:cNvSpPr/>
            <p:nvPr/>
          </p:nvSpPr>
          <p:spPr>
            <a:xfrm rot="5400000">
              <a:off x="3000448" y="3112363"/>
              <a:ext cx="672037" cy="400151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2756B548-1F54-294E-B01A-AB65724AE44A}"/>
                </a:ext>
              </a:extLst>
            </p:cNvPr>
            <p:cNvSpPr/>
            <p:nvPr/>
          </p:nvSpPr>
          <p:spPr>
            <a:xfrm rot="5400000">
              <a:off x="3610392" y="3134677"/>
              <a:ext cx="464317" cy="282370"/>
            </a:xfrm>
            <a:prstGeom prst="triangle">
              <a:avLst>
                <a:gd name="adj" fmla="val 58123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86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48148E-6 L -0.00195 0.2757 " pathEditMode="relative" rAng="0" ptsTypes="AA" p14:bounceEnd="50000">
                                          <p:cBhvr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137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48148E-6 L -0.00195 0.2757 " pathEditMode="relative" rAng="0" ptsTypes="AA">
                                          <p:cBhvr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137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698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3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categories/classes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classification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A292AB5-8082-294F-AABD-CDB423BE1449}"/>
              </a:ext>
            </a:extLst>
          </p:cNvPr>
          <p:cNvSpPr/>
          <p:nvPr/>
        </p:nvSpPr>
        <p:spPr>
          <a:xfrm>
            <a:off x="157823" y="58993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E31C91-B34C-B149-9352-0DA24950C9F6}"/>
              </a:ext>
            </a:extLst>
          </p:cNvPr>
          <p:cNvGrpSpPr/>
          <p:nvPr/>
        </p:nvGrpSpPr>
        <p:grpSpPr>
          <a:xfrm>
            <a:off x="854138" y="-1407123"/>
            <a:ext cx="1856448" cy="1276350"/>
            <a:chOff x="5407952" y="2782549"/>
            <a:chExt cx="1856448" cy="12763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EFEA81-A281-824F-A28F-67885681FA16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62AAD6-9484-0441-BBA6-5933D2514821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1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7988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768083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1A3A7-6956-1B42-8FB5-1809BD7BB0B6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17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3B08B6-078B-AB49-820B-BAB775DAB2C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A66FB2E-FB6D-DC4E-90E8-6D366B5B1810}"/>
              </a:ext>
            </a:extLst>
          </p:cNvPr>
          <p:cNvSpPr/>
          <p:nvPr/>
        </p:nvSpPr>
        <p:spPr>
          <a:xfrm>
            <a:off x="0" y="62338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CCAB-AABF-BD46-8B7F-AEEA17868706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8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1B67615F-E339-AF46-ABED-2057298ED874}"/>
              </a:ext>
            </a:extLst>
          </p:cNvPr>
          <p:cNvSpPr/>
          <p:nvPr/>
        </p:nvSpPr>
        <p:spPr>
          <a:xfrm>
            <a:off x="437809" y="740517"/>
            <a:ext cx="10519585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1753264" y="21720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B22F73-8EB0-DC47-885F-DF7D21789250}"/>
              </a:ext>
            </a:extLst>
          </p:cNvPr>
          <p:cNvSpPr txBox="1"/>
          <p:nvPr/>
        </p:nvSpPr>
        <p:spPr>
          <a:xfrm>
            <a:off x="715659" y="981185"/>
            <a:ext cx="864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is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 activation function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called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sigmoid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/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our overall model is still considered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w.r.t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coefficients.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It’s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generalized linear model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blipFill>
                <a:blip r:embed="rId9"/>
                <a:stretch>
                  <a:fillRect l="-8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8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63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303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62696" y="4421555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62695" y="544848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189160" y="5486294"/>
            <a:ext cx="600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" pitchFamily="2" charset="0"/>
                <a:ea typeface="MingLiU_HKSCS" panose="02020500000000000000" pitchFamily="18" charset="-120"/>
                <a:cs typeface="Arial" panose="020B0604020202020204" pitchFamily="34" charset="0"/>
                <a:hlinkClick r:id="rId5"/>
              </a:rPr>
              <a:t>Scikits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has many optimization solvers:</a:t>
            </a:r>
          </a:p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newton-cg, saga,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etc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6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10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1947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741E6-077B-9A40-9A9F-4B7051554D33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E0C155-2201-5D43-95CB-491C5981716C}"/>
              </a:ext>
            </a:extLst>
          </p:cNvPr>
          <p:cNvSpPr txBox="1"/>
          <p:nvPr/>
        </p:nvSpPr>
        <p:spPr>
          <a:xfrm>
            <a:off x="707781" y="1816454"/>
            <a:ext cx="49437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error of our class probabilities (per our loss function,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cross-entropy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the true labels (mapped to </a:t>
            </a:r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AB668-E9AF-B548-BF68-25789AAC4A9C}"/>
              </a:ext>
            </a:extLst>
          </p:cNvPr>
          <p:cNvSpPr txBox="1"/>
          <p:nvPr/>
        </p:nvSpPr>
        <p:spPr>
          <a:xfrm>
            <a:off x="6697460" y="63079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</a:t>
            </a:r>
            <a:r>
              <a:rPr lang="en-US" sz="1200" dirty="0">
                <a:hlinkClick r:id="rId2"/>
              </a:rPr>
              <a:t>http://strijov.com/sources/demoDataGen.php</a:t>
            </a:r>
            <a:r>
              <a:rPr lang="en-US" sz="1200" dirty="0"/>
              <a:t> (Dr. Vadim </a:t>
            </a:r>
            <a:r>
              <a:rPr lang="en-US" sz="1200" dirty="0" err="1"/>
              <a:t>Strijov</a:t>
            </a:r>
            <a:r>
              <a:rPr lang="en-US" sz="1200" dirty="0"/>
              <a:t>)</a:t>
            </a:r>
            <a:endParaRPr lang="en-US" sz="12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897CF-A35B-3743-850E-8023D73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625954"/>
            <a:ext cx="5577540" cy="45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1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blipFill>
                <a:blip r:embed="rId2"/>
                <a:stretch>
                  <a:fillRect l="-75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205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762347-D40D-7F49-9363-3824F83FB9CA}"/>
              </a:ext>
            </a:extLst>
          </p:cNvPr>
          <p:cNvSpPr/>
          <p:nvPr/>
        </p:nvSpPr>
        <p:spPr>
          <a:xfrm>
            <a:off x="1638300" y="4876801"/>
            <a:ext cx="26924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make the above assumptions. Namely, that there exists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that has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fixed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blipFill>
                <a:blip r:embed="rId2"/>
                <a:stretch>
                  <a:fillRect l="-750" b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07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14035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D06-6489-BF4D-8E58-32BF1894420A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EC7C9-8DE9-994E-B544-DD2CBE339D3D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5560D-E758-ED4B-BD75-B54165D251F4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65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868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4F2869-05EA-5844-87C9-4921802129A9}"/>
              </a:ext>
            </a:extLst>
          </p:cNvPr>
          <p:cNvSpPr/>
          <p:nvPr/>
        </p:nvSpPr>
        <p:spPr>
          <a:xfrm>
            <a:off x="4584700" y="4747298"/>
            <a:ext cx="32385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E290FFE-E173-FB4F-ACCC-35C8EE457DFC}"/>
              </a:ext>
            </a:extLst>
          </p:cNvPr>
          <p:cNvSpPr/>
          <p:nvPr/>
        </p:nvSpPr>
        <p:spPr>
          <a:xfrm>
            <a:off x="1279281" y="4661414"/>
            <a:ext cx="95284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would constitute a non-parametric model.</a:t>
            </a:r>
          </a:p>
        </p:txBody>
      </p:sp>
    </p:spTree>
    <p:extLst>
      <p:ext uri="{BB962C8B-B14F-4D97-AF65-F5344CB8AC3E}">
        <p14:creationId xmlns:p14="http://schemas.microsoft.com/office/powerpoint/2010/main" val="10567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279280" y="1293374"/>
            <a:ext cx="10150719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 models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allowed to have parameters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; in fact, oftentimes the # of parameters grows as our amount of training data increases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Since they make no strong assumptions about the form of the function/model, they are free to learn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any functional form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from the training data – </a:t>
            </a:r>
            <a:r>
              <a:rPr lang="en-US" sz="24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infinitely complex.</a:t>
            </a:r>
            <a:endParaRPr lang="en-US" sz="2400" i="1" dirty="0"/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6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again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we could use a different </a:t>
            </a:r>
            <a:r>
              <a:rPr lang="en-US" sz="2400" b="1" dirty="0">
                <a:latin typeface="Avenir Next" panose="020B0503020202020204" pitchFamily="34" charset="0"/>
              </a:rPr>
              <a:t>supervised</a:t>
            </a:r>
            <a:r>
              <a:rPr lang="en-US" sz="2400" dirty="0">
                <a:latin typeface="Avenir Next" panose="020B0503020202020204" pitchFamily="34" charset="0"/>
              </a:rPr>
              <a:t> model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do not care to build a decision boundary but merely want to make predictions based on similar data that we saw during training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386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22502" y="-1360266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12667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9652 L 0.00065 0.9217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5534311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A0207F-12D6-C247-AC47-ECB787BB8CE9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47FFE-6D26-8E40-A53A-A24F29022F26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E0B7-CAC0-5641-B70D-5DCC6F9B4FCE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1593724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doesn’t train a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One merely specifies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value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At test time, a new piece of data</a:t>
                </a:r>
                <a:r>
                  <a:rPr lang="en-US" sz="2400" b="1" dirty="0"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must be compared to all other training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to determine its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k-nearest neighbors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per some distance metric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𝒅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𝒃</m:t>
                        </m:r>
                      </m:e>
                    </m:d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is classified as being the majority class (if categorical) or average (if quantitative) of its k-neighbors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blipFill>
                <a:blip r:embed="rId3"/>
                <a:stretch>
                  <a:fillRect l="-1158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A7783E2-B4D7-4644-91B7-9CFDF04B541D}"/>
              </a:ext>
            </a:extLst>
          </p:cNvPr>
          <p:cNvGrpSpPr/>
          <p:nvPr/>
        </p:nvGrpSpPr>
        <p:grpSpPr>
          <a:xfrm>
            <a:off x="8310364" y="759034"/>
            <a:ext cx="3245300" cy="3250665"/>
            <a:chOff x="7688064" y="1261864"/>
            <a:chExt cx="3245300" cy="3250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B571E4-97AC-4A42-AE36-E73080AFD0B2}"/>
                </a:ext>
              </a:extLst>
            </p:cNvPr>
            <p:cNvSpPr/>
            <p:nvPr/>
          </p:nvSpPr>
          <p:spPr>
            <a:xfrm>
              <a:off x="7860205" y="3567778"/>
              <a:ext cx="2901018" cy="5973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88276-2859-B547-9C0C-59B252D7E7B9}"/>
                </a:ext>
              </a:extLst>
            </p:cNvPr>
            <p:cNvSpPr txBox="1"/>
            <p:nvPr/>
          </p:nvSpPr>
          <p:spPr>
            <a:xfrm>
              <a:off x="7934893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22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/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/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/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4459B9-D4F4-AC46-9C91-BE3E4747F3C0}"/>
                </a:ext>
              </a:extLst>
            </p:cNvPr>
            <p:cNvSpPr txBox="1"/>
            <p:nvPr/>
          </p:nvSpPr>
          <p:spPr>
            <a:xfrm>
              <a:off x="8957532" y="3625074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91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D6FD7B-07D8-3143-8D90-69D64DEFC1E4}"/>
                </a:ext>
              </a:extLst>
            </p:cNvPr>
            <p:cNvSpPr txBox="1"/>
            <p:nvPr/>
          </p:nvSpPr>
          <p:spPr>
            <a:xfrm>
              <a:off x="10102082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80601F-0F6E-1C45-96FC-AF61077F6EAC}"/>
                </a:ext>
              </a:extLst>
            </p:cNvPr>
            <p:cNvSpPr txBox="1"/>
            <p:nvPr/>
          </p:nvSpPr>
          <p:spPr>
            <a:xfrm>
              <a:off x="8397717" y="4173975"/>
              <a:ext cx="19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Mathematically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3B1AF6-6498-1042-8EB7-82D08FFE92EE}"/>
                </a:ext>
              </a:extLst>
            </p:cNvPr>
            <p:cNvSpPr/>
            <p:nvPr/>
          </p:nvSpPr>
          <p:spPr>
            <a:xfrm>
              <a:off x="8603320" y="2335545"/>
              <a:ext cx="1211425" cy="74321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/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1DD5D6-9CCE-5F47-A898-1319C79DEB6B}"/>
                </a:ext>
              </a:extLst>
            </p:cNvPr>
            <p:cNvSpPr/>
            <p:nvPr/>
          </p:nvSpPr>
          <p:spPr>
            <a:xfrm>
              <a:off x="8807434" y="1261864"/>
              <a:ext cx="806466" cy="5832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293FB3-DF8F-8C44-A0C4-7178DC07375F}"/>
                </a:ext>
              </a:extLst>
            </p:cNvPr>
            <p:cNvSpPr/>
            <p:nvPr/>
          </p:nvSpPr>
          <p:spPr>
            <a:xfrm>
              <a:off x="8886626" y="1336200"/>
              <a:ext cx="641734" cy="434591"/>
            </a:xfrm>
            <a:prstGeom prst="rect">
              <a:avLst/>
            </a:prstGeom>
            <a:solidFill>
              <a:srgbClr val="FFD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/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9C6CE8-99BE-F049-BF9E-C5FBED568C5D}"/>
                </a:ext>
              </a:extLst>
            </p:cNvPr>
            <p:cNvSpPr txBox="1"/>
            <p:nvPr/>
          </p:nvSpPr>
          <p:spPr>
            <a:xfrm>
              <a:off x="9026546" y="1384335"/>
              <a:ext cx="361894" cy="4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2000" dirty="0">
                  <a:latin typeface="Avenir Next" panose="020B0503020202020204" pitchFamily="34" charset="0"/>
                </a:rPr>
                <a:t>N</a:t>
              </a:r>
            </a:p>
          </p:txBody>
        </p:sp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C1309CC4-C9DB-0845-9394-8BB2748BBE1D}"/>
                </a:ext>
              </a:extLst>
            </p:cNvPr>
            <p:cNvSpPr/>
            <p:nvPr/>
          </p:nvSpPr>
          <p:spPr>
            <a:xfrm rot="10800000">
              <a:off x="9107352" y="1862426"/>
              <a:ext cx="203362" cy="428796"/>
            </a:xfrm>
            <a:prstGeom prst="downArrow">
              <a:avLst>
                <a:gd name="adj1" fmla="val 23830"/>
                <a:gd name="adj2" fmla="val 101351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Down Arrow 48">
            <a:extLst>
              <a:ext uri="{FF2B5EF4-FFF2-40B4-BE49-F238E27FC236}">
                <a16:creationId xmlns:a16="http://schemas.microsoft.com/office/drawing/2014/main" id="{A5C70593-641F-594D-AFC5-FF13CC095CD5}"/>
              </a:ext>
            </a:extLst>
          </p:cNvPr>
          <p:cNvSpPr/>
          <p:nvPr/>
        </p:nvSpPr>
        <p:spPr>
          <a:xfrm rot="10800000">
            <a:off x="9729652" y="2605100"/>
            <a:ext cx="203362" cy="42879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066938-4223-454F-810E-D83CBC6E5370}"/>
              </a:ext>
            </a:extLst>
          </p:cNvPr>
          <p:cNvSpPr/>
          <p:nvPr/>
        </p:nvSpPr>
        <p:spPr>
          <a:xfrm>
            <a:off x="8026400" y="578241"/>
            <a:ext cx="4165600" cy="353655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FD3059-69D4-5A4C-8CD4-E5557BD41996}"/>
              </a:ext>
            </a:extLst>
          </p:cNvPr>
          <p:cNvGrpSpPr/>
          <p:nvPr/>
        </p:nvGrpSpPr>
        <p:grpSpPr>
          <a:xfrm>
            <a:off x="8538124" y="1001685"/>
            <a:ext cx="2689669" cy="2689669"/>
            <a:chOff x="8608245" y="859977"/>
            <a:chExt cx="2689669" cy="268966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9715D9-BB72-E247-9510-7055569B4322}"/>
                </a:ext>
              </a:extLst>
            </p:cNvPr>
            <p:cNvSpPr/>
            <p:nvPr/>
          </p:nvSpPr>
          <p:spPr>
            <a:xfrm>
              <a:off x="8608245" y="859977"/>
              <a:ext cx="2689669" cy="2689669"/>
            </a:xfrm>
            <a:prstGeom prst="ellipse">
              <a:avLst/>
            </a:prstGeom>
            <a:noFill/>
            <a:ln w="254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5BBAA1-0D57-CA46-81E0-C22CF172E383}"/>
                </a:ext>
              </a:extLst>
            </p:cNvPr>
            <p:cNvCxnSpPr>
              <a:cxnSpLocks/>
              <a:stCxn id="3" idx="3"/>
              <a:endCxn id="3" idx="7"/>
            </p:cNvCxnSpPr>
            <p:nvPr/>
          </p:nvCxnSpPr>
          <p:spPr>
            <a:xfrm flipV="1">
              <a:off x="9002138" y="1253870"/>
              <a:ext cx="1901883" cy="1901883"/>
            </a:xfrm>
            <a:prstGeom prst="line">
              <a:avLst/>
            </a:prstGeom>
            <a:ln w="2540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278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Conclusion:</a:t>
                </a:r>
                <a:endParaRPr lang="en-US" sz="28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makes no assumptions about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the form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is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non-parametric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blipFill>
                <a:blip r:embed="rId3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386DAFC-C85F-AB49-91A5-662EB65B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55333"/>
            <a:ext cx="660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31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334110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93F5A2-D044-8B4B-BA0E-8E47856A8F64}"/>
              </a:ext>
            </a:extLst>
          </p:cNvPr>
          <p:cNvSpPr txBox="1"/>
          <p:nvPr/>
        </p:nvSpPr>
        <p:spPr>
          <a:xfrm>
            <a:off x="466481" y="1890274"/>
            <a:ext cx="5439019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Intuitive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simple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approach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model any type of data / places no assumptions on the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Fairly robust to missing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Good for highly sparse data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user data, where the columns are thousands of potential items of interest)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very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computationally expensive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if the data is large or high-dimensional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Should carefully think about features, including scaling them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Mixing quantitative and categorical data can be tricky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Interpretation isn’t meaningful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Often, regression models are better, especially with little data</a:t>
            </a:r>
            <a:endParaRPr lang="en-US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61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108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4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 </a:t>
            </a:r>
            <a:r>
              <a:rPr lang="en-US" sz="2400" i="1" dirty="0">
                <a:latin typeface="Avenir Next" panose="020B0503020202020204" pitchFamily="34" charset="0"/>
              </a:rPr>
              <a:t>yet again</a:t>
            </a:r>
            <a:r>
              <a:rPr lang="en-US" sz="2400" dirty="0">
                <a:latin typeface="Avenir Next" panose="020B0503020202020204" pitchFamily="34" charset="0"/>
              </a:rPr>
              <a:t>, let’s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believing that no single equation can model the possibly non-linear relationship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just want our model to have robust decision boundaries with interpretable results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77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798050" y="-1308298"/>
            <a:ext cx="1856448" cy="1276350"/>
            <a:chOff x="54079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4023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9144 L 0.01198 0.905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33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1680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 determines how to split our data by the best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feature value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so as to minimize the entropy (uncertainty) of our resulting sets.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2247C-982F-B54E-BC9F-5AF64B080D62}"/>
              </a:ext>
            </a:extLst>
          </p:cNvPr>
          <p:cNvSpPr/>
          <p:nvPr/>
        </p:nvSpPr>
        <p:spPr>
          <a:xfrm>
            <a:off x="792040" y="4248572"/>
            <a:ext cx="1049826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Must specify the: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Splitting criterion (e.g., Gini index, Information Gain)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Stopping criterion (e.g., tree depth, Information Gain Threshold)</a:t>
            </a:r>
          </a:p>
        </p:txBody>
      </p:sp>
    </p:spTree>
    <p:extLst>
      <p:ext uri="{BB962C8B-B14F-4D97-AF65-F5344CB8AC3E}">
        <p14:creationId xmlns:p14="http://schemas.microsoft.com/office/powerpoint/2010/main" val="71225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53940" y="756739"/>
            <a:ext cx="101680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 </a:t>
            </a:r>
            <a:r>
              <a:rPr lang="en-US" sz="2400" dirty="0">
                <a:latin typeface="Avenir Next" panose="020B0503020202020204" pitchFamily="34" charset="0"/>
              </a:rPr>
              <a:t>Each comparison and branching represents splitting a region in the feature space on </a:t>
            </a:r>
            <a:r>
              <a:rPr lang="en-US" sz="2400" u="sng" dirty="0">
                <a:latin typeface="Avenir Next" panose="020B0503020202020204" pitchFamily="34" charset="0"/>
              </a:rPr>
              <a:t>a single feature</a:t>
            </a:r>
            <a:r>
              <a:rPr lang="en-US" sz="2400" dirty="0">
                <a:latin typeface="Avenir Next" panose="020B0503020202020204" pitchFamily="34" charset="0"/>
              </a:rPr>
              <a:t>. Typically, at each iteration, we split once along one dimension (one predictor).</a:t>
            </a:r>
            <a:endParaRPr lang="en-US" sz="2400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4A475-6A91-CC43-97EC-2C1F77CA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259" y="2670265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2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84D7B-F7F5-0949-B7D7-774A02943620}"/>
              </a:ext>
            </a:extLst>
          </p:cNvPr>
          <p:cNvSpPr/>
          <p:nvPr/>
        </p:nvSpPr>
        <p:spPr>
          <a:xfrm>
            <a:off x="3739985" y="3142941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1BFCB9-E59F-BF4D-9F3E-2C6DDBA3A1CA}"/>
              </a:ext>
            </a:extLst>
          </p:cNvPr>
          <p:cNvSpPr/>
          <p:nvPr/>
        </p:nvSpPr>
        <p:spPr>
          <a:xfrm>
            <a:off x="5855474" y="3141762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C1CA15-8D72-4249-93DD-BCB358DF5881}"/>
              </a:ext>
            </a:extLst>
          </p:cNvPr>
          <p:cNvSpPr/>
          <p:nvPr/>
        </p:nvSpPr>
        <p:spPr>
          <a:xfrm>
            <a:off x="8240028" y="3131273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68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6797088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EAD063-73FE-4E49-8D43-C4B5C403EFC0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E69398-44E4-8046-81C4-B2594E1BF76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EA0C48-EBEA-BD4F-9A29-68BC2B99ACC3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82596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821470" y="1089234"/>
            <a:ext cx="105490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makes no distributional assumptions about the data.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number of parameters / shape of the tree depends entirely on the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(i.e., imagine data that is perfectly separable into disjoint sections by features, vs data that is highly complex with overlapping values)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Trees make use of the full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can handle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values that are categorical or quantitative</a:t>
            </a:r>
          </a:p>
        </p:txBody>
      </p:sp>
    </p:spTree>
    <p:extLst>
      <p:ext uri="{BB962C8B-B14F-4D97-AF65-F5344CB8AC3E}">
        <p14:creationId xmlns:p14="http://schemas.microsoft.com/office/powerpoint/2010/main" val="323787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40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transform</a:t>
                </a:r>
                <a:r>
                  <a:rPr lang="en-US" sz="2400" dirty="0">
                    <a:latin typeface="Avenir Next" panose="020B0503020202020204" pitchFamily="34" charset="0"/>
                  </a:rPr>
                  <a:t> the data into a smaller, useful representation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blipFill>
                <a:blip r:embed="rId2"/>
                <a:stretch>
                  <a:fillRect l="-1852" r="-2381" b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698713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8513" y="-1335916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81 L -6.25E-7 0.7111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750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44746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 isn’t a model per se but is a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procedure/technique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to transform data, which may have correlated features, into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new, smaller set of uncorrelated features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These new features, by design, are a linear combination of the original features so as to capture the most variance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 useful to perform PCA on data before using models that explicitly use data values and distances between them (e.g., clustering)</a:t>
            </a:r>
          </a:p>
        </p:txBody>
      </p:sp>
    </p:spTree>
    <p:extLst>
      <p:ext uri="{BB962C8B-B14F-4D97-AF65-F5344CB8AC3E}">
        <p14:creationId xmlns:p14="http://schemas.microsoft.com/office/powerpoint/2010/main" val="3909019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3519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yet again,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discern patterns/groups of similar observations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blipFill>
                <a:blip r:embed="rId2"/>
                <a:stretch>
                  <a:fillRect l="-1852" r="-2116" b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8339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478137" y="-1343069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23761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717 L 0.00364 0.5157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37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8095512" y="91083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DEBFE-BFA6-DF41-A10A-C2774E240FC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F2-25C6-5240-96DF-40B4FDDB4AD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A56BE-14DA-8C42-BF3F-769BCE7DC3C7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23456761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1500" y="759034"/>
            <a:ext cx="10668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There are many approaches to clustering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k-Means, hierarchical,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DBScan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Regardless of the approach, we need to specify a distance metric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Euclidean, Manhattan)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Performance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we can measure the intra-cluster and outer-cluster fit (i.e.,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silhouette score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), along with an estimate that compares our clustering to the situation had our data been randomly generated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gap statistic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68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blipFill>
                <a:blip r:embed="rId4"/>
                <a:stretch>
                  <a:fillRect l="-96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55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one could imagine a narrative whereby our data points were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these 3 classes.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blipFill>
                <a:blip r:embed="rId4"/>
                <a:stretch>
                  <a:fillRect l="-962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358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6900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329748" y="1569299"/>
            <a:ext cx="7545396" cy="3662419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/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Assuming our data was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</a:rPr>
                  <a:t> from Gaussians centered at 3 centroids, we can estimate the probability of the current situation –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exists and has the following class labels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 This is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model.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blipFill>
                <a:blip r:embed="rId5"/>
                <a:stretch>
                  <a:fillRect l="-1434"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60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838200" y="2040343"/>
            <a:ext cx="7036944" cy="3191375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FEF8F-D0F2-4644-B31A-1C9A0928B10F}"/>
              </a:ext>
            </a:extLst>
          </p:cNvPr>
          <p:cNvSpPr txBox="1"/>
          <p:nvPr/>
        </p:nvSpPr>
        <p:spPr>
          <a:xfrm flipH="1">
            <a:off x="1537404" y="2525325"/>
            <a:ext cx="5980036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Generative models </a:t>
            </a:r>
            <a:r>
              <a:rPr lang="en-US" sz="2400" dirty="0">
                <a:latin typeface="Avenir Next" panose="020B0503020202020204" pitchFamily="34" charset="0"/>
              </a:rPr>
              <a:t>explicitly model the actual distribution of each class</a:t>
            </a:r>
            <a:br>
              <a:rPr lang="en-US" sz="2400" dirty="0">
                <a:latin typeface="Avenir Next" panose="020B0503020202020204" pitchFamily="34" charset="0"/>
              </a:rPr>
            </a:br>
            <a:r>
              <a:rPr lang="en-US" sz="2400" dirty="0">
                <a:latin typeface="Avenir Next" panose="020B0503020202020204" pitchFamily="34" charset="0"/>
              </a:rPr>
              <a:t>(e.g., data and its cluster assignments).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192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2116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C3162-7104-EF4C-9000-6F8FC11917B5}"/>
              </a:ext>
            </a:extLst>
          </p:cNvPr>
          <p:cNvSpPr/>
          <p:nvPr/>
        </p:nvSpPr>
        <p:spPr>
          <a:xfrm>
            <a:off x="1422" y="3310018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95ADA2CB-1B7B-B240-878F-C344AD65A591}"/>
              </a:ext>
            </a:extLst>
          </p:cNvPr>
          <p:cNvSpPr/>
          <p:nvPr/>
        </p:nvSpPr>
        <p:spPr>
          <a:xfrm flipH="1" flipV="1">
            <a:off x="441550" y="3166142"/>
            <a:ext cx="7633458" cy="330194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/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Supervised models are given some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and want to calculate the probability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They learn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discriminate</a:t>
                </a:r>
                <a:r>
                  <a:rPr lang="en-US" sz="2400" dirty="0">
                    <a:latin typeface="Avenir Next" panose="020B0503020202020204" pitchFamily="34" charset="0"/>
                  </a:rPr>
                  <a:t> between different values of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’s (learns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decision boundary</a:t>
                </a:r>
                <a:r>
                  <a:rPr lang="en-US" sz="2400" dirty="0">
                    <a:latin typeface="Avenir Next" panose="020B0503020202020204" pitchFamily="34" charset="0"/>
                  </a:rPr>
                  <a:t>).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blipFill>
                <a:blip r:embed="rId5"/>
                <a:stretch>
                  <a:fillRect l="-1186" r="-101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70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095971" y="61028"/>
            <a:ext cx="600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vs Discriminative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FC58E7-A221-114E-A156-69157BCE9D42}"/>
                  </a:ext>
                </a:extLst>
              </p:cNvPr>
              <p:cNvSpPr/>
              <p:nvPr/>
            </p:nvSpPr>
            <p:spPr>
              <a:xfrm>
                <a:off x="2279641" y="2395579"/>
                <a:ext cx="79565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By definition, a </a:t>
                </a: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generative model</a:t>
                </a:r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is concerned with estimating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FC58E7-A221-114E-A156-69157BCE9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41" y="2395579"/>
                <a:ext cx="7956559" cy="954107"/>
              </a:xfrm>
              <a:prstGeom prst="rect">
                <a:avLst/>
              </a:prstGeom>
              <a:blipFill>
                <a:blip r:embed="rId3"/>
                <a:stretch>
                  <a:fillRect l="-1433" t="-6579" r="-191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61F3DBD-30D6-624E-B50F-8ACCA671CD3D}"/>
              </a:ext>
            </a:extLst>
          </p:cNvPr>
          <p:cNvSpPr/>
          <p:nvPr/>
        </p:nvSpPr>
        <p:spPr>
          <a:xfrm>
            <a:off x="513708" y="965933"/>
            <a:ext cx="1765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To recap: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7D325B-EE04-A246-96B8-3F61069FD352}"/>
                  </a:ext>
                </a:extLst>
              </p:cNvPr>
              <p:cNvSpPr/>
              <p:nvPr/>
            </p:nvSpPr>
            <p:spPr>
              <a:xfrm>
                <a:off x="2279641" y="3748112"/>
                <a:ext cx="855028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By definition, a </a:t>
                </a: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discriminative model</a:t>
                </a:r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is concerned with estimating the conditional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7D325B-EE04-A246-96B8-3F61069FD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41" y="3748112"/>
                <a:ext cx="8550281" cy="954107"/>
              </a:xfrm>
              <a:prstGeom prst="rect">
                <a:avLst/>
              </a:prstGeom>
              <a:blipFill>
                <a:blip r:embed="rId4"/>
                <a:stretch>
                  <a:fillRect l="-1333" t="-6579" r="-148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218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5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9501317" y="88376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408F3-D7E9-0B48-AF3B-21805283AE32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02474-7611-B24F-A62E-639827D08B9F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7527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D3F6D2-1B5D-DE44-ADF6-CDEC17DF9EBF}"/>
              </a:ext>
            </a:extLst>
          </p:cNvPr>
          <p:cNvSpPr/>
          <p:nvPr/>
        </p:nvSpPr>
        <p:spPr>
          <a:xfrm>
            <a:off x="312317" y="1017112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H="1" flipV="1">
            <a:off x="5508950" y="689179"/>
            <a:ext cx="2781300" cy="625540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4322495" y="2739727"/>
            <a:ext cx="413246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Particularly, </a:t>
            </a:r>
            <a:r>
              <a:rPr lang="en-US" sz="2400" b="1" dirty="0">
                <a:latin typeface="Avenir Next" panose="020B0503020202020204" pitchFamily="34" charset="0"/>
              </a:rPr>
              <a:t>k-Means</a:t>
            </a:r>
            <a:r>
              <a:rPr lang="en-US" sz="2400" dirty="0">
                <a:latin typeface="Avenir Next" panose="020B0503020202020204" pitchFamily="34" charset="0"/>
              </a:rPr>
              <a:t> is generative, as it can be seen as a special case of Gaussian Mixture Models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1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636218-F3DF-994F-ABE5-9361041B51FE}"/>
              </a:ext>
            </a:extLst>
          </p:cNvPr>
          <p:cNvSpPr/>
          <p:nvPr/>
        </p:nvSpPr>
        <p:spPr>
          <a:xfrm>
            <a:off x="154582" y="171457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28411" y="-940032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03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E2A8F2-D34B-4645-BAE1-C781E7EB0AB4}"/>
              </a:ext>
            </a:extLst>
          </p:cNvPr>
          <p:cNvSpPr/>
          <p:nvPr/>
        </p:nvSpPr>
        <p:spPr>
          <a:xfrm>
            <a:off x="237623" y="241494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E5FE6F-1E73-5448-9C84-7C887DB77980}"/>
              </a:ext>
            </a:extLst>
          </p:cNvPr>
          <p:cNvSpPr/>
          <p:nvPr/>
        </p:nvSpPr>
        <p:spPr>
          <a:xfrm>
            <a:off x="312317" y="1017112"/>
            <a:ext cx="11782017" cy="6438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46630" y="-293477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classes (categorical)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421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018953-7B73-6C44-BBDF-D1388AF6A99D}"/>
              </a:ext>
            </a:extLst>
          </p:cNvPr>
          <p:cNvSpPr/>
          <p:nvPr/>
        </p:nvSpPr>
        <p:spPr>
          <a:xfrm>
            <a:off x="409983" y="3077901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FF08AD-3549-3941-80A8-6635186DB7AC}"/>
              </a:ext>
            </a:extLst>
          </p:cNvPr>
          <p:cNvSpPr/>
          <p:nvPr/>
        </p:nvSpPr>
        <p:spPr>
          <a:xfrm>
            <a:off x="312317" y="1017112"/>
            <a:ext cx="11782017" cy="12750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065718" y="993"/>
            <a:ext cx="235357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blipFill>
                <a:blip r:embed="rId2"/>
                <a:stretch>
                  <a:fillRect l="-1746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01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AC609A-3778-FA49-8B52-3231C172738C}"/>
              </a:ext>
            </a:extLst>
          </p:cNvPr>
          <p:cNvSpPr/>
          <p:nvPr/>
        </p:nvSpPr>
        <p:spPr>
          <a:xfrm>
            <a:off x="312317" y="3805409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2DBE99-61DA-0546-A215-EA911958E979}"/>
              </a:ext>
            </a:extLst>
          </p:cNvPr>
          <p:cNvSpPr/>
          <p:nvPr/>
        </p:nvSpPr>
        <p:spPr>
          <a:xfrm>
            <a:off x="312316" y="998201"/>
            <a:ext cx="11782017" cy="196497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4982524" y="780526"/>
            <a:ext cx="251996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decision boundaries so as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blipFill>
                <a:blip r:embed="rId2"/>
                <a:stretch>
                  <a:fillRect l="-1995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98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22212-F8D8-D546-9D9F-D374AAD5125B}"/>
              </a:ext>
            </a:extLst>
          </p:cNvPr>
          <p:cNvSpPr/>
          <p:nvPr/>
        </p:nvSpPr>
        <p:spPr>
          <a:xfrm>
            <a:off x="312317" y="1027206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9233F3-9B11-C94F-A0BC-D4B9ED0F1595}"/>
              </a:ext>
            </a:extLst>
          </p:cNvPr>
          <p:cNvSpPr/>
          <p:nvPr/>
        </p:nvSpPr>
        <p:spPr>
          <a:xfrm>
            <a:off x="312316" y="4614583"/>
            <a:ext cx="11782017" cy="215358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522118" y="1450289"/>
            <a:ext cx="2378981" cy="685021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837627 w 10633122"/>
              <a:gd name="connsiteY9" fmla="*/ 2185078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56762 w 10633122"/>
              <a:gd name="connsiteY12" fmla="*/ 2313801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33122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633124" y="2323249"/>
                </a:lnTo>
                <a:lnTo>
                  <a:pt x="3497053" y="2326801"/>
                </a:lnTo>
                <a:lnTo>
                  <a:pt x="1741524" y="2548105"/>
                </a:lnTo>
                <a:lnTo>
                  <a:pt x="1938477" y="2335963"/>
                </a:lnTo>
                <a:lnTo>
                  <a:pt x="56762" y="2313801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3707994" y="3964254"/>
            <a:ext cx="5474965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PCA is a </a:t>
            </a:r>
            <a:r>
              <a:rPr lang="en-US" sz="2400" b="1" dirty="0">
                <a:latin typeface="Avenir Next" panose="020B0503020202020204" pitchFamily="34" charset="0"/>
              </a:rPr>
              <a:t>process</a:t>
            </a:r>
            <a:r>
              <a:rPr lang="en-US" sz="2400" dirty="0">
                <a:latin typeface="Avenir Next" panose="020B0503020202020204" pitchFamily="34" charset="0"/>
              </a:rPr>
              <a:t>, not a model, so it doesn’t make sense to consider it as a Discriminate or Generative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9195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10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our data yet again, perhaps we’ve plotted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 </a:t>
                </a:r>
                <a:r>
                  <a:rPr lang="en-US" sz="2400" dirty="0">
                    <a:latin typeface="Avenir Next" panose="020B0503020202020204" pitchFamily="34" charset="0"/>
                  </a:rPr>
                  <a:t>and see it’s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non-linear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Knowing how unnatural and finnicky polynomial regression can be, we prefer to let our model learn how to make its own non-linear functions for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blipFill>
                <a:blip r:embed="rId3"/>
                <a:stretch>
                  <a:fillRect l="-1809" r="-2584" b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881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935F4-C530-B34E-83DB-1D5657A57D98}"/>
              </a:ext>
            </a:extLst>
          </p:cNvPr>
          <p:cNvGrpSpPr/>
          <p:nvPr/>
        </p:nvGrpSpPr>
        <p:grpSpPr>
          <a:xfrm>
            <a:off x="8620870" y="-1356284"/>
            <a:ext cx="1856448" cy="1276350"/>
            <a:chOff x="8620870" y="-1356284"/>
            <a:chExt cx="1856448" cy="127635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4B5CD8-C021-854F-9774-C3EC3D51F6CD}"/>
                </a:ext>
              </a:extLst>
            </p:cNvPr>
            <p:cNvSpPr/>
            <p:nvPr/>
          </p:nvSpPr>
          <p:spPr>
            <a:xfrm>
              <a:off x="8620870" y="-135628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1C8A55-4611-9541-84BF-55FB3D569E1B}"/>
                </a:ext>
              </a:extLst>
            </p:cNvPr>
            <p:cNvSpPr txBox="1"/>
            <p:nvPr/>
          </p:nvSpPr>
          <p:spPr>
            <a:xfrm>
              <a:off x="8726640" y="-96895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6814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833 L -0.00507 0.7268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</p:spTree>
    <p:extLst>
      <p:ext uri="{BB962C8B-B14F-4D97-AF65-F5344CB8AC3E}">
        <p14:creationId xmlns:p14="http://schemas.microsoft.com/office/powerpoint/2010/main" val="217479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994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6140" y="705029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1" y="1735937"/>
            <a:ext cx="6259397" cy="4798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B111E-25F9-C845-B02D-26AA09BCA6FC}"/>
              </a:ext>
            </a:extLst>
          </p:cNvPr>
          <p:cNvSpPr/>
          <p:nvPr/>
        </p:nvSpPr>
        <p:spPr>
          <a:xfrm>
            <a:off x="3008019" y="1389832"/>
            <a:ext cx="624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18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457200" indent="-4572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make the line smoother by using a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cubic spline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“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B-spline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”</a:t>
                </a:r>
              </a:p>
              <a:p>
                <a:pPr marL="457200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having 3 of these models:</a:t>
                </a: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𝒑𝒍𝒂𝒚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blipFill>
                <a:blip r:embed="rId3"/>
                <a:stretch>
                  <a:fillRect l="-1092" b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0" y="3457132"/>
            <a:ext cx="4312267" cy="33056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/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 smtClean="0">
                          <a:latin typeface="Avenir Next" panose="020B0503020202020204" pitchFamily="34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Temp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D00137-D155-E84F-A7FD-40DE4863F995}"/>
              </a:ext>
            </a:extLst>
          </p:cNvPr>
          <p:cNvSpPr/>
          <p:nvPr/>
        </p:nvSpPr>
        <p:spPr>
          <a:xfrm>
            <a:off x="576140" y="4879108"/>
            <a:ext cx="403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can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as:</a:t>
            </a:r>
            <a:endParaRPr lang="en-US" sz="2400" b="1" i="1" dirty="0">
              <a:latin typeface="Cambria Math" panose="02040503050406030204" pitchFamily="18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B8A15-4DAA-514F-853C-E23268C893D3}"/>
              </a:ext>
            </a:extLst>
          </p:cNvPr>
          <p:cNvSpPr/>
          <p:nvPr/>
        </p:nvSpPr>
        <p:spPr>
          <a:xfrm>
            <a:off x="8556933" y="2696324"/>
            <a:ext cx="325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378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831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0943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ular Callout 1">
            <a:extLst>
              <a:ext uri="{FF2B5EF4-FFF2-40B4-BE49-F238E27FC236}">
                <a16:creationId xmlns:a16="http://schemas.microsoft.com/office/drawing/2014/main" id="{0FFC7C71-955A-2F41-979A-BEEFA02AB1BE}"/>
              </a:ext>
            </a:extLst>
          </p:cNvPr>
          <p:cNvSpPr/>
          <p:nvPr/>
        </p:nvSpPr>
        <p:spPr>
          <a:xfrm flipV="1">
            <a:off x="1299054" y="3741275"/>
            <a:ext cx="8853403" cy="1617497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3045925"/>
              <a:gd name="connsiteX1" fmla="*/ 1753264 w 10519585"/>
              <a:gd name="connsiteY1" fmla="*/ 0 h 3045925"/>
              <a:gd name="connsiteX2" fmla="*/ 1753264 w 10519585"/>
              <a:gd name="connsiteY2" fmla="*/ 0 h 3045925"/>
              <a:gd name="connsiteX3" fmla="*/ 4383160 w 10519585"/>
              <a:gd name="connsiteY3" fmla="*/ 0 h 3045925"/>
              <a:gd name="connsiteX4" fmla="*/ 10519585 w 10519585"/>
              <a:gd name="connsiteY4" fmla="*/ 0 h 3045925"/>
              <a:gd name="connsiteX5" fmla="*/ 10519585 w 10519585"/>
              <a:gd name="connsiteY5" fmla="*/ 1267046 h 3045925"/>
              <a:gd name="connsiteX6" fmla="*/ 10519585 w 10519585"/>
              <a:gd name="connsiteY6" fmla="*/ 1267046 h 3045925"/>
              <a:gd name="connsiteX7" fmla="*/ 10519585 w 10519585"/>
              <a:gd name="connsiteY7" fmla="*/ 1810065 h 3045925"/>
              <a:gd name="connsiteX8" fmla="*/ 10519585 w 10519585"/>
              <a:gd name="connsiteY8" fmla="*/ 2172078 h 3045925"/>
              <a:gd name="connsiteX9" fmla="*/ 2833760 w 10519585"/>
              <a:gd name="connsiteY9" fmla="*/ 2172078 h 3045925"/>
              <a:gd name="connsiteX10" fmla="*/ 2690405 w 10519585"/>
              <a:gd name="connsiteY10" fmla="*/ 3045925 h 3045925"/>
              <a:gd name="connsiteX11" fmla="*/ 2419048 w 10519585"/>
              <a:gd name="connsiteY11" fmla="*/ 2184778 h 3045925"/>
              <a:gd name="connsiteX12" fmla="*/ 0 w 10519585"/>
              <a:gd name="connsiteY12" fmla="*/ 2172078 h 3045925"/>
              <a:gd name="connsiteX13" fmla="*/ 0 w 10519585"/>
              <a:gd name="connsiteY13" fmla="*/ 1810065 h 3045925"/>
              <a:gd name="connsiteX14" fmla="*/ 0 w 10519585"/>
              <a:gd name="connsiteY14" fmla="*/ 1267046 h 3045925"/>
              <a:gd name="connsiteX15" fmla="*/ 0 w 10519585"/>
              <a:gd name="connsiteY15" fmla="*/ 1267046 h 3045925"/>
              <a:gd name="connsiteX16" fmla="*/ 0 w 10519585"/>
              <a:gd name="connsiteY16" fmla="*/ 0 h 304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304592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690405" y="3045925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/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doesn’t have to be a spline; can be any regression model</a:t>
                </a:r>
                <a:endParaRPr lang="en-US" sz="2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blipFill>
                <a:blip r:embed="rId22"/>
                <a:stretch>
                  <a:fillRect l="-59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1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Much easier than guessing polynomial terms and multinomial interaction terms.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Model is additive, allowing us to exam the effects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holding the other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𝒋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constant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The smoothness is easy to adjust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blipFill>
                <a:blip r:embed="rId2"/>
                <a:stretch>
                  <a:fillRect l="-1399" t="-829" r="-1399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/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Restricted to being additive; important interactions may not be captured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Providing interactions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can only capture so much, a la multinomial interaction terms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blipFill>
                <a:blip r:embed="rId3"/>
                <a:stretch>
                  <a:fillRect l="-1405" t="-1724" r="-2576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31CE16A-7C7D-7040-A4B3-F0765D710ADF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</p:spTree>
    <p:extLst>
      <p:ext uri="{BB962C8B-B14F-4D97-AF65-F5344CB8AC3E}">
        <p14:creationId xmlns:p14="http://schemas.microsoft.com/office/powerpoint/2010/main" val="1974040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9301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09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158197" y="649224"/>
            <a:ext cx="51106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our data yet again, perhaps we’ve plotted our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 </a:t>
            </a:r>
            <a:r>
              <a:rPr lang="en-US" sz="2400" dirty="0">
                <a:latin typeface="Avenir Next" panose="020B0503020202020204" pitchFamily="34" charset="0"/>
              </a:rPr>
              <a:t>and see it’s </a:t>
            </a:r>
            <a:r>
              <a:rPr lang="en-US" sz="2400" b="1" dirty="0">
                <a:latin typeface="Avenir Next" panose="020B0503020202020204" pitchFamily="34" charset="0"/>
              </a:rPr>
              <a:t>non-linear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further suspect that there are complex interactions that cannot be represented by polynomial regression and GAMs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just want great results and </a:t>
            </a:r>
            <a:r>
              <a:rPr lang="en-US" sz="2400" u="sng" dirty="0">
                <a:latin typeface="Avenir Next" panose="020B0503020202020204" pitchFamily="34" charset="0"/>
              </a:rPr>
              <a:t>don’t care about interpretability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37DEFD5-D8D6-1D46-B514-2034652E8328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8193626-9DEC-574F-96A1-C877FC41DDF8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F53DACDF-3F62-1342-B3C3-ED501A78804C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58DDAF5F-819B-F945-A89F-862A56241149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CA46BB-00CA-874E-8C37-E44687751DFA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623B9B-1C41-E44C-AB69-D2C049FB0855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C3D35-C7D3-3149-96E2-972D32A9DB6F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86139-F7F0-5744-89C4-3887B8D17A70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4AD685-6DC9-C247-A33E-5EDCBFEFD26B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EEE76-52D5-5C4D-BD4F-374F9C029FB0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DDD0CE-9B11-0447-9EE2-387B7C8D124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DEB36D-5B08-F445-9043-0523ECE0D10F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742471-8653-754D-8812-6B182726D8FD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61A074-FC86-2D4E-ADB5-0541058ECA7B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FF2194-7A23-CC41-B206-2337B9C0A378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A58A3-37AC-FF45-85C3-82EFECB29C81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ADE527-56F1-D74C-88FC-4C6F47ACA178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DF4C53-5318-6F40-A918-A39AA91EA56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0FB11B-7D82-034A-8927-6A15D47F8829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656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B2E7C3-BACD-1844-9E48-3835FE1CA64F}"/>
              </a:ext>
            </a:extLst>
          </p:cNvPr>
          <p:cNvGrpSpPr/>
          <p:nvPr/>
        </p:nvGrpSpPr>
        <p:grpSpPr>
          <a:xfrm>
            <a:off x="8153690" y="-1327357"/>
            <a:ext cx="1856448" cy="1276350"/>
            <a:chOff x="8109530" y="2180474"/>
            <a:chExt cx="1856448" cy="12763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9FCAF3-0100-CB4C-8E77-78F08C284EBE}"/>
                </a:ext>
              </a:extLst>
            </p:cNvPr>
            <p:cNvSpPr/>
            <p:nvPr/>
          </p:nvSpPr>
          <p:spPr>
            <a:xfrm>
              <a:off x="8109530" y="218047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66AA66-314E-634A-B7C1-4B571AAD1F96}"/>
                </a:ext>
              </a:extLst>
            </p:cNvPr>
            <p:cNvSpPr txBox="1"/>
            <p:nvPr/>
          </p:nvSpPr>
          <p:spPr>
            <a:xfrm>
              <a:off x="8243318" y="2535791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94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1158 L 0.00091 0.5226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9FCAF3-0100-CB4C-8E77-78F08C284EBE}"/>
              </a:ext>
            </a:extLst>
          </p:cNvPr>
          <p:cNvSpPr/>
          <p:nvPr/>
        </p:nvSpPr>
        <p:spPr>
          <a:xfrm>
            <a:off x="8166390" y="225890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6AA66-314E-634A-B7C1-4B571AAD1F96}"/>
              </a:ext>
            </a:extLst>
          </p:cNvPr>
          <p:cNvSpPr txBox="1"/>
          <p:nvPr/>
        </p:nvSpPr>
        <p:spPr>
          <a:xfrm>
            <a:off x="8319424" y="2382186"/>
            <a:ext cx="158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</a:t>
            </a:r>
          </a:p>
        </p:txBody>
      </p:sp>
    </p:spTree>
    <p:extLst>
      <p:ext uri="{BB962C8B-B14F-4D97-AF65-F5344CB8AC3E}">
        <p14:creationId xmlns:p14="http://schemas.microsoft.com/office/powerpoint/2010/main" val="376872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5950</TotalTime>
  <Words>9231</Words>
  <Application>Microsoft Macintosh PowerPoint</Application>
  <PresentationFormat>Widescreen</PresentationFormat>
  <Paragraphs>3068</Paragraphs>
  <Slides>148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9" baseType="lpstr">
      <vt:lpstr>MingLiU_HKSCS</vt:lpstr>
      <vt:lpstr>Arial</vt:lpstr>
      <vt:lpstr>Arial Black</vt:lpstr>
      <vt:lpstr>Avenir Light</vt:lpstr>
      <vt:lpstr>Avenir Medium</vt:lpstr>
      <vt:lpstr>Avenir Next</vt:lpstr>
      <vt:lpstr>Calibri</vt:lpstr>
      <vt:lpstr>Calibri Light</vt:lpstr>
      <vt:lpstr>Cambria Math</vt:lpstr>
      <vt:lpstr>Courier</vt:lpstr>
      <vt:lpstr>Office Theme</vt:lpstr>
      <vt:lpstr>The Roadmap: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Microsoft Office User</cp:lastModifiedBy>
  <cp:revision>305</cp:revision>
  <cp:lastPrinted>2020-02-26T18:13:23Z</cp:lastPrinted>
  <dcterms:created xsi:type="dcterms:W3CDTF">2020-02-22T17:06:58Z</dcterms:created>
  <dcterms:modified xsi:type="dcterms:W3CDTF">2020-02-26T20:17:15Z</dcterms:modified>
</cp:coreProperties>
</file>